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32"/>
  </p:notesMasterIdLst>
  <p:sldIdLst>
    <p:sldId id="257" r:id="rId2"/>
    <p:sldId id="307" r:id="rId3"/>
    <p:sldId id="258" r:id="rId4"/>
    <p:sldId id="259" r:id="rId5"/>
    <p:sldId id="260" r:id="rId6"/>
    <p:sldId id="300" r:id="rId7"/>
    <p:sldId id="301" r:id="rId8"/>
    <p:sldId id="370" r:id="rId9"/>
    <p:sldId id="261" r:id="rId10"/>
    <p:sldId id="303" r:id="rId11"/>
    <p:sldId id="304" r:id="rId12"/>
    <p:sldId id="305" r:id="rId13"/>
    <p:sldId id="306" r:id="rId14"/>
    <p:sldId id="262" r:id="rId15"/>
    <p:sldId id="311" r:id="rId16"/>
    <p:sldId id="315" r:id="rId17"/>
    <p:sldId id="263" r:id="rId18"/>
    <p:sldId id="312" r:id="rId19"/>
    <p:sldId id="314" r:id="rId20"/>
    <p:sldId id="313" r:id="rId21"/>
    <p:sldId id="378" r:id="rId22"/>
    <p:sldId id="264" r:id="rId23"/>
    <p:sldId id="379" r:id="rId24"/>
    <p:sldId id="375" r:id="rId25"/>
    <p:sldId id="376" r:id="rId26"/>
    <p:sldId id="377" r:id="rId27"/>
    <p:sldId id="274" r:id="rId28"/>
    <p:sldId id="265" r:id="rId29"/>
    <p:sldId id="374" r:id="rId30"/>
    <p:sldId id="316" r:id="rId31"/>
  </p:sldIdLst>
  <p:sldSz cx="9144000" cy="5143500" type="screen16x9"/>
  <p:notesSz cx="6858000" cy="9144000"/>
  <p:embeddedFontLst>
    <p:embeddedFont>
      <p:font typeface="Google Sans" panose="020B0604020202020204" charset="0"/>
      <p:regular r:id="rId33"/>
      <p:bold r:id="rId34"/>
      <p:italic r:id="rId35"/>
      <p:boldItalic r:id="rId36"/>
    </p:embeddedFont>
    <p:embeddedFont>
      <p:font typeface="Google Sans Medium" panose="020B0604020202020204" charset="0"/>
      <p:regular r:id="rId37"/>
      <p:bold r:id="rId38"/>
      <p:italic r:id="rId39"/>
      <p:boldItalic r:id="rId40"/>
    </p:embeddedFont>
    <p:embeddedFont>
      <p:font typeface="Google Sans Text" panose="020B0604020202020204" charset="0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  <p:embeddedFont>
      <p:font typeface="Roboto Mono Light" panose="00000009000000000000" pitchFamily="49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4335"/>
    <a:srgbClr val="4285F4"/>
    <a:srgbClr val="34A853"/>
    <a:srgbClr val="FBBC04"/>
    <a:srgbClr val="202124"/>
    <a:srgbClr val="E8EA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1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76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23b176a52f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23b176a52f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69860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5411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6314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a9b8801d5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a9b8801d5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21452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602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a9b8801d5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a9b8801d5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47353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0581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9267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7591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23b3f84614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23b3f84614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8445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9b8801d51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9b8801d51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62155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3790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94054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59598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23b3f84614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23b3f84614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a9b8801d5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a9b8801d5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227dd0141e7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227dd0141e7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Audience split: 20% community, 55% devs, 25% partners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(expecting heavy overlap between comm and dev)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305689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28dee1d198_1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28dee1d198_1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5514d5365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5514d5365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23b3f8461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23b3f8461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65757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9465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a9b8801d5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a9b8801d5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9b8801d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a9b8801d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7288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ck Title">
  <p:cSld name="CUSTOM">
    <p:bg>
      <p:bgPr>
        <a:noFill/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37254" y="4181399"/>
            <a:ext cx="3355825" cy="2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541975" y="2036775"/>
            <a:ext cx="4847100" cy="173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134386" y="4501770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Google Sans"/>
              <a:buNone/>
              <a:defRPr sz="15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List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7062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51" name="Google Shape;5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■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Page Quote">
  <p:cSld name="SECTION_TITLE_AND_DESCRIPTION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4312800" cy="41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56" name="Google Shape;5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834" y="0"/>
            <a:ext cx="399416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-column grid">
  <p:cSld name="6-column grid">
    <p:bg>
      <p:bgPr>
        <a:solidFill>
          <a:srgbClr val="FFFFF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2608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49">
          <p15:clr>
            <a:srgbClr val="FA7B17"/>
          </p15:clr>
        </p15:guide>
        <p15:guide id="2" pos="1968">
          <p15:clr>
            <a:srgbClr val="FA7B17"/>
          </p15:clr>
        </p15:guide>
        <p15:guide id="3" pos="5616">
          <p15:clr>
            <a:srgbClr val="FA7B17"/>
          </p15:clr>
        </p15:guide>
        <p15:guide id="4" pos="5904">
          <p15:clr>
            <a:srgbClr val="FA7B17"/>
          </p15:clr>
        </p15:guide>
        <p15:guide id="5" pos="7436">
          <p15:clr>
            <a:srgbClr val="FA7B17"/>
          </p15:clr>
        </p15:guide>
        <p15:guide id="6" pos="7728">
          <p15:clr>
            <a:srgbClr val="FA7B17"/>
          </p15:clr>
        </p15:guide>
        <p15:guide id="7" pos="9256">
          <p15:clr>
            <a:srgbClr val="FA7B17"/>
          </p15:clr>
        </p15:guide>
        <p15:guide id="8" pos="9552">
          <p15:clr>
            <a:srgbClr val="FA7B17"/>
          </p15:clr>
        </p15:guide>
        <p15:guide id="9" pos="11071">
          <p15:clr>
            <a:srgbClr val="FA7B17"/>
          </p15:clr>
        </p15:guide>
        <p15:guide id="10" orient="horz" pos="449">
          <p15:clr>
            <a:srgbClr val="FA7B17"/>
          </p15:clr>
        </p15:guide>
        <p15:guide id="11" orient="horz" pos="6031">
          <p15:clr>
            <a:srgbClr val="FA7B17"/>
          </p15:clr>
        </p15:guide>
        <p15:guide id="12" pos="2264">
          <p15:clr>
            <a:srgbClr val="FA7B17"/>
          </p15:clr>
        </p15:guide>
        <p15:guide id="13" pos="3792">
          <p15:clr>
            <a:srgbClr val="FA7B17"/>
          </p15:clr>
        </p15:guide>
        <p15:guide id="14" pos="4084">
          <p15:clr>
            <a:srgbClr val="FA7B17"/>
          </p15:clr>
        </p15:guide>
        <p15:guide id="15" orient="horz" pos="908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ee7a6728a1c8256">
  <p:cSld name="BLANK_1ee7a6728a1c8256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194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Blu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Google Sans"/>
              <a:buNone/>
              <a:defRPr sz="16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None/>
              <a:defRPr sz="1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Green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Google Sans"/>
              <a:buNone/>
              <a:defRPr sz="1600">
                <a:solidFill>
                  <a:schemeClr val="accent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None/>
              <a:defRPr sz="15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Yellow">
  <p:cSld name="CUSTOM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600"/>
              <a:buFont typeface="Google Sans"/>
              <a:buNone/>
              <a:defRPr sz="16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500"/>
              <a:buNone/>
              <a:defRPr sz="1500">
                <a:solidFill>
                  <a:srgbClr val="EA86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- Red">
  <p:cSld name="CUSTOM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Google Sans"/>
              <a:buNone/>
              <a:defRPr sz="16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5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Full Screen - Green 1 1">
  <p:cSld name="CUSTOM_5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2863450" y="2179550"/>
            <a:ext cx="5718300" cy="16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None/>
              <a:defRPr sz="365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None/>
              <a:defRPr sz="365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None/>
              <a:defRPr sz="365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None/>
              <a:defRPr sz="365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None/>
              <a:defRPr sz="365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None/>
              <a:defRPr sz="365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None/>
              <a:defRPr sz="365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None/>
              <a:defRPr sz="365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None/>
              <a:defRPr sz="36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Split Screen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794975" y="1333800"/>
            <a:ext cx="3541800" cy="24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Image - Full Screen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 txBox="1">
            <a:spLocks noGrp="1"/>
          </p:cNvSpPr>
          <p:nvPr>
            <p:ph type="title"/>
          </p:nvPr>
        </p:nvSpPr>
        <p:spPr>
          <a:xfrm>
            <a:off x="4740450" y="1030300"/>
            <a:ext cx="3669600" cy="24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One Column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Font typeface="Roboto Mono Light"/>
              <a:buChar char="●"/>
              <a:defRPr sz="1600">
                <a:solidFill>
                  <a:srgbClr val="5F6368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●"/>
              <a:defRPr sz="1600">
                <a:solidFill>
                  <a:srgbClr val="5F6368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○"/>
              <a:defRPr sz="1600">
                <a:solidFill>
                  <a:srgbClr val="5F6368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600"/>
              <a:buChar char="■"/>
              <a:defRPr sz="16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" name="Google Shape;4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94000" y="4671987"/>
            <a:ext cx="2156224" cy="1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 Light"/>
              <a:buChar char="●"/>
              <a:defRPr sz="1800">
                <a:solidFill>
                  <a:schemeClr val="dk2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  <p:sldLayoutId id="2147483658" r:id="rId8"/>
    <p:sldLayoutId id="2147483660" r:id="rId9"/>
    <p:sldLayoutId id="2147483661" r:id="rId10"/>
    <p:sldLayoutId id="2147483662" r:id="rId11"/>
    <p:sldLayoutId id="2147483667" r:id="rId12"/>
    <p:sldLayoutId id="2147483668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makersuite.google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ai.google.dev/tutorials/ai-studio_quickstart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eras.io/" TargetMode="External"/><Relationship Id="rId13" Type="http://schemas.openxmlformats.org/officeDocument/2006/relationships/hyperlink" Target="https://developers.google.com/mediapipe" TargetMode="External"/><Relationship Id="rId18" Type="http://schemas.openxmlformats.org/officeDocument/2006/relationships/hyperlink" Target="https://www.coursera.org/learn/gcp-production-ml-systems" TargetMode="External"/><Relationship Id="rId3" Type="http://schemas.openxmlformats.org/officeDocument/2006/relationships/hyperlink" Target="https://www.coursera.org/specializations/machine-learning-introduction" TargetMode="External"/><Relationship Id="rId7" Type="http://schemas.openxmlformats.org/officeDocument/2006/relationships/hyperlink" Target="https://www.tensorflow.org/" TargetMode="External"/><Relationship Id="rId12" Type="http://schemas.openxmlformats.org/officeDocument/2006/relationships/hyperlink" Target="https://www.coursera.org/specializations/natural-language-processing" TargetMode="External"/><Relationship Id="rId17" Type="http://schemas.openxmlformats.org/officeDocument/2006/relationships/hyperlink" Target="https://www.coursera.org/specializations/advanced-machine-learning-tensorflow-gcp" TargetMode="External"/><Relationship Id="rId2" Type="http://schemas.openxmlformats.org/officeDocument/2006/relationships/notesSlide" Target="../notesSlides/notesSlide28.xml"/><Relationship Id="rId16" Type="http://schemas.openxmlformats.org/officeDocument/2006/relationships/hyperlink" Target="https://cloud.google.com/vertex-ai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coursera.org/learn/image-understanding-tensorflow-gcp" TargetMode="External"/><Relationship Id="rId11" Type="http://schemas.openxmlformats.org/officeDocument/2006/relationships/hyperlink" Target="https://www.coursera.org/specializations/generative-adversarial-networks-gans" TargetMode="External"/><Relationship Id="rId5" Type="http://schemas.openxmlformats.org/officeDocument/2006/relationships/hyperlink" Target="https://www.coursera.org/specializations/deep-learning" TargetMode="External"/><Relationship Id="rId15" Type="http://schemas.openxmlformats.org/officeDocument/2006/relationships/hyperlink" Target="https://www.coursera.org/specializations/machine-learning-engineering-for-production-mlops" TargetMode="External"/><Relationship Id="rId10" Type="http://schemas.openxmlformats.org/officeDocument/2006/relationships/hyperlink" Target="https://www.coursera.org/specializations/tensorflow-data-and-deployment" TargetMode="External"/><Relationship Id="rId19" Type="http://schemas.openxmlformats.org/officeDocument/2006/relationships/hyperlink" Target="https://www.coursera.org/specializations/tensorflow-advanced-techniques" TargetMode="External"/><Relationship Id="rId4" Type="http://schemas.openxmlformats.org/officeDocument/2006/relationships/hyperlink" Target="https://www.cloudskillsboost.google/journeys/118" TargetMode="External"/><Relationship Id="rId9" Type="http://schemas.openxmlformats.org/officeDocument/2006/relationships/hyperlink" Target="https://www.coursera.org/professional-certificates/tensorflow-in-practice" TargetMode="External"/><Relationship Id="rId14" Type="http://schemas.openxmlformats.org/officeDocument/2006/relationships/hyperlink" Target="https://www.kaggle.com/model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1"/>
          <p:cNvPicPr preferRelativeResize="0"/>
          <p:nvPr/>
        </p:nvPicPr>
        <p:blipFill rotWithShape="1">
          <a:blip r:embed="rId3">
            <a:alphaModFix/>
          </a:blip>
          <a:srcRect t="317" b="317"/>
          <a:stretch/>
        </p:blipFill>
        <p:spPr>
          <a:xfrm>
            <a:off x="5710243" y="0"/>
            <a:ext cx="3433757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13"/>
            <a:ext cx="9144003" cy="5143487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1"/>
          <p:cNvSpPr txBox="1">
            <a:spLocks noGrp="1"/>
          </p:cNvSpPr>
          <p:nvPr>
            <p:ph type="title"/>
          </p:nvPr>
        </p:nvSpPr>
        <p:spPr>
          <a:xfrm>
            <a:off x="628400" y="2111475"/>
            <a:ext cx="4611300" cy="14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00"/>
              <a:t>Venturing into the world of Generative AI</a:t>
            </a:r>
            <a:endParaRPr sz="3300"/>
          </a:p>
        </p:txBody>
      </p:sp>
      <p:sp>
        <p:nvSpPr>
          <p:cNvPr id="100" name="Google Shape;100;p21"/>
          <p:cNvSpPr txBox="1">
            <a:spLocks noGrp="1"/>
          </p:cNvSpPr>
          <p:nvPr>
            <p:ph type="subTitle" idx="1"/>
          </p:nvPr>
        </p:nvSpPr>
        <p:spPr>
          <a:xfrm>
            <a:off x="1134386" y="4501770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Prayagraj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101" name="Google Shape;10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5638" y="4251200"/>
            <a:ext cx="2047875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459234" y="194732"/>
            <a:ext cx="3892800" cy="5609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Large Language Models</a:t>
            </a:r>
            <a:endParaRPr b="1" dirty="0"/>
          </a:p>
        </p:txBody>
      </p:sp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348150" y="755699"/>
            <a:ext cx="8447700" cy="639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Large Language Models (LLMs) are </a:t>
            </a:r>
            <a:r>
              <a:rPr lang="en-US" sz="1400" b="1" dirty="0">
                <a:solidFill>
                  <a:srgbClr val="4285F4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large</a:t>
            </a:r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, </a:t>
            </a:r>
            <a:r>
              <a:rPr lang="en-US" sz="1400" b="1" dirty="0">
                <a:solidFill>
                  <a:srgbClr val="34A853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general-purpose</a:t>
            </a:r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language models that can be </a:t>
            </a:r>
            <a:r>
              <a:rPr lang="en-US" sz="1400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pre-trained</a:t>
            </a:r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and then </a:t>
            </a:r>
            <a:r>
              <a:rPr lang="en-US" sz="1400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fine-tuned</a:t>
            </a:r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for specific use cases.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EB5A9F5-0833-97A3-C264-C68E7A714A0A}"/>
              </a:ext>
            </a:extLst>
          </p:cNvPr>
          <p:cNvSpPr/>
          <p:nvPr/>
        </p:nvSpPr>
        <p:spPr>
          <a:xfrm>
            <a:off x="837096" y="1637750"/>
            <a:ext cx="246638" cy="256039"/>
          </a:xfrm>
          <a:prstGeom prst="ellipse">
            <a:avLst/>
          </a:prstGeom>
          <a:solidFill>
            <a:srgbClr val="E8EAED"/>
          </a:solidFill>
          <a:ln w="12700">
            <a:solidFill>
              <a:srgbClr val="202124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C172CA7-AE0E-40AE-D67D-543549A8FCDD}"/>
              </a:ext>
            </a:extLst>
          </p:cNvPr>
          <p:cNvSpPr/>
          <p:nvPr/>
        </p:nvSpPr>
        <p:spPr>
          <a:xfrm>
            <a:off x="837096" y="2484756"/>
            <a:ext cx="246638" cy="256039"/>
          </a:xfrm>
          <a:prstGeom prst="ellipse">
            <a:avLst/>
          </a:prstGeom>
          <a:solidFill>
            <a:srgbClr val="E8EAED"/>
          </a:solidFill>
          <a:ln w="12700"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775B93B-891C-17C6-2075-3B7308926AAF}"/>
              </a:ext>
            </a:extLst>
          </p:cNvPr>
          <p:cNvSpPr/>
          <p:nvPr/>
        </p:nvSpPr>
        <p:spPr>
          <a:xfrm>
            <a:off x="837096" y="3509562"/>
            <a:ext cx="246638" cy="256039"/>
          </a:xfrm>
          <a:prstGeom prst="ellipse">
            <a:avLst/>
          </a:prstGeom>
          <a:solidFill>
            <a:srgbClr val="E8EAED"/>
          </a:solidFill>
          <a:ln w="12700"/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B0BC0CC-A615-E3B9-AFB9-A1A94B39FA7C}"/>
              </a:ext>
            </a:extLst>
          </p:cNvPr>
          <p:cNvSpPr txBox="1"/>
          <p:nvPr/>
        </p:nvSpPr>
        <p:spPr>
          <a:xfrm>
            <a:off x="1170787" y="1616790"/>
            <a:ext cx="56185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428EFF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Large: </a:t>
            </a:r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Trained on a large training dataset, a large no. of parameters (in billions).</a:t>
            </a:r>
            <a:endParaRPr lang="en-IN" sz="12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05B9616-B558-DBEE-5AD0-91A2A6C47EE4}"/>
              </a:ext>
            </a:extLst>
          </p:cNvPr>
          <p:cNvSpPr txBox="1"/>
          <p:nvPr/>
        </p:nvSpPr>
        <p:spPr>
          <a:xfrm>
            <a:off x="4469019" y="1937970"/>
            <a:ext cx="166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1574FF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Billions</a:t>
            </a:r>
            <a:endParaRPr lang="en-IN" sz="1800" dirty="0">
              <a:solidFill>
                <a:srgbClr val="1574FF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36A5D3E-CBE2-F4E7-BB15-19B933680CDB}"/>
              </a:ext>
            </a:extLst>
          </p:cNvPr>
          <p:cNvSpPr/>
          <p:nvPr/>
        </p:nvSpPr>
        <p:spPr>
          <a:xfrm>
            <a:off x="3350489" y="1904268"/>
            <a:ext cx="814815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600" dirty="0">
              <a:solidFill>
                <a:schemeClr val="tx1"/>
              </a:solidFill>
              <a:latin typeface="Google Sans" panose="020B0604020202020204"/>
              <a:ea typeface="Google Sans" panose="020B0604020202020204"/>
              <a:cs typeface="Google Sans" panose="020B0604020202020204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86DBA4E-FF65-0ED1-687F-20668404DAD3}"/>
              </a:ext>
            </a:extLst>
          </p:cNvPr>
          <p:cNvCxnSpPr/>
          <p:nvPr/>
        </p:nvCxnSpPr>
        <p:spPr>
          <a:xfrm>
            <a:off x="3434823" y="2029445"/>
            <a:ext cx="661987" cy="0"/>
          </a:xfrm>
          <a:prstGeom prst="line">
            <a:avLst/>
          </a:prstGeom>
          <a:ln>
            <a:solidFill>
              <a:srgbClr val="2021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72E2FC8-9513-AF5F-F204-EBAD971D4E5C}"/>
              </a:ext>
            </a:extLst>
          </p:cNvPr>
          <p:cNvCxnSpPr/>
          <p:nvPr/>
        </p:nvCxnSpPr>
        <p:spPr>
          <a:xfrm>
            <a:off x="3434823" y="2148507"/>
            <a:ext cx="661987" cy="0"/>
          </a:xfrm>
          <a:prstGeom prst="line">
            <a:avLst/>
          </a:prstGeom>
          <a:ln>
            <a:solidFill>
              <a:srgbClr val="2021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90FE7F8-452D-9B57-7114-60FCD0587978}"/>
              </a:ext>
            </a:extLst>
          </p:cNvPr>
          <p:cNvCxnSpPr/>
          <p:nvPr/>
        </p:nvCxnSpPr>
        <p:spPr>
          <a:xfrm>
            <a:off x="3434823" y="2258045"/>
            <a:ext cx="661987" cy="0"/>
          </a:xfrm>
          <a:prstGeom prst="line">
            <a:avLst/>
          </a:prstGeom>
          <a:ln>
            <a:solidFill>
              <a:srgbClr val="2021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0C028CEB-AC6D-AA48-49A7-A194D2D90918}"/>
              </a:ext>
            </a:extLst>
          </p:cNvPr>
          <p:cNvSpPr txBox="1"/>
          <p:nvPr/>
        </p:nvSpPr>
        <p:spPr>
          <a:xfrm>
            <a:off x="1170786" y="2484756"/>
            <a:ext cx="56185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34A853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General purpose:</a:t>
            </a:r>
            <a:r>
              <a:rPr lang="en-US" sz="1200" dirty="0">
                <a:solidFill>
                  <a:srgbClr val="428EFF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</a:t>
            </a:r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A single model can do multiple tasks.</a:t>
            </a:r>
            <a:endParaRPr lang="en-IN" sz="12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5C39F9DA-983F-3FC0-8D5F-C1C19250E991}"/>
              </a:ext>
            </a:extLst>
          </p:cNvPr>
          <p:cNvSpPr/>
          <p:nvPr/>
        </p:nvSpPr>
        <p:spPr>
          <a:xfrm>
            <a:off x="1362540" y="2768109"/>
            <a:ext cx="1211327" cy="444023"/>
          </a:xfrm>
          <a:prstGeom prst="roundRect">
            <a:avLst/>
          </a:prstGeom>
          <a:solidFill>
            <a:srgbClr val="4285F4"/>
          </a:solidFill>
          <a:ln w="12700">
            <a:solidFill>
              <a:srgbClr val="4285F4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 Classification</a:t>
            </a:r>
            <a:endParaRPr lang="en-IN"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DED54D7-01A4-F5E9-DC15-E16BC068AD54}"/>
              </a:ext>
            </a:extLst>
          </p:cNvPr>
          <p:cNvSpPr/>
          <p:nvPr/>
        </p:nvSpPr>
        <p:spPr>
          <a:xfrm>
            <a:off x="2744825" y="2768109"/>
            <a:ext cx="1211327" cy="444023"/>
          </a:xfrm>
          <a:prstGeom prst="roundRect">
            <a:avLst/>
          </a:prstGeom>
          <a:solidFill>
            <a:srgbClr val="EA4335"/>
          </a:solidFill>
          <a:ln w="12700">
            <a:solidFill>
              <a:srgbClr val="EA4335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Question Answering</a:t>
            </a:r>
            <a:endParaRPr lang="en-IN"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FE0A762-AA7B-64BF-24C6-7282FC117BC4}"/>
              </a:ext>
            </a:extLst>
          </p:cNvPr>
          <p:cNvSpPr/>
          <p:nvPr/>
        </p:nvSpPr>
        <p:spPr>
          <a:xfrm>
            <a:off x="4129586" y="2768109"/>
            <a:ext cx="1211327" cy="444023"/>
          </a:xfrm>
          <a:prstGeom prst="roundRect">
            <a:avLst/>
          </a:prstGeom>
          <a:solidFill>
            <a:srgbClr val="FBBC04"/>
          </a:solidFill>
          <a:ln w="12700">
            <a:solidFill>
              <a:srgbClr val="FBBC04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Document Summarization</a:t>
            </a:r>
            <a:endParaRPr lang="en-IN" sz="11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5FC3A535-51FB-4E82-5147-177F07F0B5E0}"/>
              </a:ext>
            </a:extLst>
          </p:cNvPr>
          <p:cNvSpPr/>
          <p:nvPr/>
        </p:nvSpPr>
        <p:spPr>
          <a:xfrm>
            <a:off x="5514347" y="2768109"/>
            <a:ext cx="1211327" cy="444023"/>
          </a:xfrm>
          <a:prstGeom prst="roundRect">
            <a:avLst/>
          </a:prstGeom>
          <a:solidFill>
            <a:srgbClr val="34A853"/>
          </a:solidFill>
          <a:ln w="12700">
            <a:solidFill>
              <a:srgbClr val="34A853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 Generation</a:t>
            </a:r>
            <a:endParaRPr lang="en-IN"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182CDFF-4032-7196-539F-ADDD0317AA92}"/>
              </a:ext>
            </a:extLst>
          </p:cNvPr>
          <p:cNvSpPr txBox="1"/>
          <p:nvPr/>
        </p:nvSpPr>
        <p:spPr>
          <a:xfrm>
            <a:off x="1170786" y="3509562"/>
            <a:ext cx="56185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Pre-trained and fine-tuned: </a:t>
            </a:r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Pre-train on a large general-purpose dataset and fine-tune to solve specific problems</a:t>
            </a:r>
            <a:endParaRPr lang="en-IN" sz="12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A49430B0-EAE9-6850-9947-653C6EDF41B2}"/>
              </a:ext>
            </a:extLst>
          </p:cNvPr>
          <p:cNvSpPr/>
          <p:nvPr/>
        </p:nvSpPr>
        <p:spPr>
          <a:xfrm>
            <a:off x="1362540" y="3982911"/>
            <a:ext cx="1211327" cy="444023"/>
          </a:xfrm>
          <a:prstGeom prst="roundRect">
            <a:avLst/>
          </a:prstGeom>
          <a:solidFill>
            <a:srgbClr val="EA4335"/>
          </a:solidFill>
          <a:ln w="12700">
            <a:solidFill>
              <a:srgbClr val="EA4335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Healthcare</a:t>
            </a:r>
            <a:endParaRPr lang="en-IN" sz="12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54C5D2C7-0C99-E779-EE74-6CB07C8419FD}"/>
              </a:ext>
            </a:extLst>
          </p:cNvPr>
          <p:cNvSpPr/>
          <p:nvPr/>
        </p:nvSpPr>
        <p:spPr>
          <a:xfrm>
            <a:off x="2744825" y="3982911"/>
            <a:ext cx="1211327" cy="444023"/>
          </a:xfrm>
          <a:prstGeom prst="roundRect">
            <a:avLst/>
          </a:prstGeom>
          <a:solidFill>
            <a:srgbClr val="FBBC04"/>
          </a:solidFill>
          <a:ln w="12700">
            <a:solidFill>
              <a:srgbClr val="FBBC04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Retail</a:t>
            </a:r>
            <a:endParaRPr lang="en-IN" sz="12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079DA45E-70B8-1687-BF17-94FDC68E0F9D}"/>
              </a:ext>
            </a:extLst>
          </p:cNvPr>
          <p:cNvSpPr/>
          <p:nvPr/>
        </p:nvSpPr>
        <p:spPr>
          <a:xfrm>
            <a:off x="4129586" y="3982911"/>
            <a:ext cx="1211327" cy="444023"/>
          </a:xfrm>
          <a:prstGeom prst="roundRect">
            <a:avLst/>
          </a:prstGeom>
          <a:solidFill>
            <a:srgbClr val="34A853"/>
          </a:solidFill>
          <a:ln w="12700">
            <a:solidFill>
              <a:srgbClr val="34A853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Finance</a:t>
            </a:r>
            <a:endParaRPr lang="en-IN" sz="1200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42F70170-8D5B-2E75-6ABC-6E0FBD137014}"/>
              </a:ext>
            </a:extLst>
          </p:cNvPr>
          <p:cNvSpPr/>
          <p:nvPr/>
        </p:nvSpPr>
        <p:spPr>
          <a:xfrm>
            <a:off x="5514347" y="3982911"/>
            <a:ext cx="1211327" cy="444023"/>
          </a:xfrm>
          <a:prstGeom prst="roundRect">
            <a:avLst/>
          </a:prstGeom>
          <a:solidFill>
            <a:srgbClr val="4285F4"/>
          </a:solidFill>
          <a:ln w="12700">
            <a:solidFill>
              <a:srgbClr val="4285F4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Entertainment</a:t>
            </a:r>
            <a:endParaRPr lang="en-IN"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7413839-B1F9-9DC8-B142-B2D8F6126C79}"/>
              </a:ext>
            </a:extLst>
          </p:cNvPr>
          <p:cNvCxnSpPr>
            <a:stCxn id="42" idx="4"/>
            <a:endCxn id="43" idx="0"/>
          </p:cNvCxnSpPr>
          <p:nvPr/>
        </p:nvCxnSpPr>
        <p:spPr>
          <a:xfrm>
            <a:off x="960415" y="1893789"/>
            <a:ext cx="0" cy="5909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45C9D18-F3F4-0CA2-71E8-06F21153F6C0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960415" y="2740795"/>
            <a:ext cx="0" cy="7687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39C13816-D221-2C19-C660-47B0A4213651}"/>
              </a:ext>
            </a:extLst>
          </p:cNvPr>
          <p:cNvCxnSpPr>
            <a:cxnSpLocks/>
          </p:cNvCxnSpPr>
          <p:nvPr/>
        </p:nvCxnSpPr>
        <p:spPr>
          <a:xfrm>
            <a:off x="960415" y="3765601"/>
            <a:ext cx="0" cy="76876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505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459234" y="194732"/>
            <a:ext cx="3892800" cy="5609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How do these work?</a:t>
            </a:r>
            <a:endParaRPr sz="18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3172B-F6C6-DD63-D90B-C7AFE1464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755699"/>
            <a:ext cx="8373066" cy="3813301"/>
          </a:xfrm>
        </p:spPr>
        <p:txBody>
          <a:bodyPr/>
          <a:lstStyle/>
          <a:p>
            <a:pPr marL="127000" indent="0">
              <a:buNone/>
            </a:pPr>
            <a:r>
              <a:rPr lang="en-US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 PaLM and Gemini models are based on the architecture of </a:t>
            </a:r>
            <a:r>
              <a:rPr lang="en-US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Transformers</a:t>
            </a:r>
            <a:r>
              <a:rPr lang="en-US" b="1" dirty="0">
                <a:solidFill>
                  <a:srgbClr val="4285F4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. </a:t>
            </a:r>
            <a:endParaRPr lang="en-IN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BCA9219-3AD6-EA82-5D8B-7E34CA72CA9E}"/>
              </a:ext>
            </a:extLst>
          </p:cNvPr>
          <p:cNvSpPr/>
          <p:nvPr/>
        </p:nvSpPr>
        <p:spPr>
          <a:xfrm>
            <a:off x="2991249" y="1543914"/>
            <a:ext cx="2401191" cy="41184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i-IN" sz="1600" dirty="0">
                <a:solidFill>
                  <a:schemeClr val="tx1"/>
                </a:solidFill>
              </a:rPr>
              <a:t>कइसन बानी प्रयागराज?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B29DA-6BE5-D5DC-4D9C-00C78F063391}"/>
              </a:ext>
            </a:extLst>
          </p:cNvPr>
          <p:cNvSpPr/>
          <p:nvPr/>
        </p:nvSpPr>
        <p:spPr>
          <a:xfrm>
            <a:off x="3575050" y="2426962"/>
            <a:ext cx="2816225" cy="1198926"/>
          </a:xfrm>
          <a:prstGeom prst="rect">
            <a:avLst/>
          </a:prstGeom>
          <a:solidFill>
            <a:srgbClr val="F0F0F0"/>
          </a:solidFill>
          <a:ln w="12700"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D30021B-5087-72B5-868F-086366C7028D}"/>
              </a:ext>
            </a:extLst>
          </p:cNvPr>
          <p:cNvSpPr/>
          <p:nvPr/>
        </p:nvSpPr>
        <p:spPr>
          <a:xfrm>
            <a:off x="3723533" y="2957512"/>
            <a:ext cx="936625" cy="314325"/>
          </a:xfrm>
          <a:prstGeom prst="roundRect">
            <a:avLst/>
          </a:prstGeom>
          <a:ln w="12700">
            <a:solidFill>
              <a:srgbClr val="EA4335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Encoder</a:t>
            </a:r>
            <a:endParaRPr lang="en-IN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D0287F6-0F3E-5487-5D20-B8309FEBB03E}"/>
              </a:ext>
            </a:extLst>
          </p:cNvPr>
          <p:cNvSpPr/>
          <p:nvPr/>
        </p:nvSpPr>
        <p:spPr>
          <a:xfrm>
            <a:off x="5145933" y="2957512"/>
            <a:ext cx="936625" cy="314325"/>
          </a:xfrm>
          <a:prstGeom prst="roundRect">
            <a:avLst/>
          </a:prstGeom>
          <a:solidFill>
            <a:srgbClr val="4285F4"/>
          </a:solidFill>
          <a:ln w="12700">
            <a:solidFill>
              <a:srgbClr val="4285F4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Decoder</a:t>
            </a:r>
            <a:endParaRPr lang="en-IN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C5A1013-DA90-1934-86AA-91170D20E4EE}"/>
              </a:ext>
            </a:extLst>
          </p:cNvPr>
          <p:cNvCxnSpPr>
            <a:stCxn id="4" idx="2"/>
            <a:endCxn id="7" idx="0"/>
          </p:cNvCxnSpPr>
          <p:nvPr/>
        </p:nvCxnSpPr>
        <p:spPr>
          <a:xfrm>
            <a:off x="4191845" y="1955763"/>
            <a:ext cx="1" cy="10017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93A677-E4CA-9156-AE23-B35C4A20FC1A}"/>
              </a:ext>
            </a:extLst>
          </p:cNvPr>
          <p:cNvCxnSpPr>
            <a:endCxn id="9" idx="1"/>
          </p:cNvCxnSpPr>
          <p:nvPr/>
        </p:nvCxnSpPr>
        <p:spPr>
          <a:xfrm>
            <a:off x="4660158" y="3114674"/>
            <a:ext cx="48577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85AD99B-036F-1418-2751-17F16F76479F}"/>
              </a:ext>
            </a:extLst>
          </p:cNvPr>
          <p:cNvCxnSpPr>
            <a:cxnSpLocks/>
          </p:cNvCxnSpPr>
          <p:nvPr/>
        </p:nvCxnSpPr>
        <p:spPr>
          <a:xfrm>
            <a:off x="5639749" y="3271837"/>
            <a:ext cx="0" cy="7783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166E1A1-3BA3-EC72-0EE7-12D9EA0471A9}"/>
              </a:ext>
            </a:extLst>
          </p:cNvPr>
          <p:cNvSpPr/>
          <p:nvPr/>
        </p:nvSpPr>
        <p:spPr>
          <a:xfrm>
            <a:off x="4545858" y="4050178"/>
            <a:ext cx="2295525" cy="41184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How are you Prayagraj?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7935B6-C3AB-F311-9516-C3ED92D1BFAD}"/>
              </a:ext>
            </a:extLst>
          </p:cNvPr>
          <p:cNvSpPr txBox="1"/>
          <p:nvPr/>
        </p:nvSpPr>
        <p:spPr>
          <a:xfrm>
            <a:off x="4741816" y="3675642"/>
            <a:ext cx="1104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A2B2BA-AD14-9EF5-4A53-F8862B8D0AF0}"/>
              </a:ext>
            </a:extLst>
          </p:cNvPr>
          <p:cNvSpPr txBox="1"/>
          <p:nvPr/>
        </p:nvSpPr>
        <p:spPr>
          <a:xfrm>
            <a:off x="2744787" y="2037474"/>
            <a:ext cx="1447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sequence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9B80B9-D48A-B45D-5A15-89D3C6336162}"/>
              </a:ext>
            </a:extLst>
          </p:cNvPr>
          <p:cNvSpPr txBox="1"/>
          <p:nvPr/>
        </p:nvSpPr>
        <p:spPr>
          <a:xfrm>
            <a:off x="4399659" y="2551773"/>
            <a:ext cx="1447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Transformers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8681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679200" y="243528"/>
            <a:ext cx="3892800" cy="3568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Kinds of LLM</a:t>
            </a:r>
            <a:endParaRPr sz="1800" b="1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5D26F2C-7A08-FE5D-1DD8-C2355CDCC38B}"/>
              </a:ext>
            </a:extLst>
          </p:cNvPr>
          <p:cNvSpPr/>
          <p:nvPr/>
        </p:nvSpPr>
        <p:spPr>
          <a:xfrm>
            <a:off x="717548" y="660190"/>
            <a:ext cx="2654299" cy="645028"/>
          </a:xfrm>
          <a:prstGeom prst="roundRect">
            <a:avLst/>
          </a:prstGeom>
          <a:solidFill>
            <a:srgbClr val="4285F4"/>
          </a:solidFill>
          <a:ln>
            <a:solidFill>
              <a:srgbClr val="4285F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Generic Language Models: </a:t>
            </a:r>
            <a:br>
              <a:rPr lang="en-US" sz="12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US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Predict the next work in the text.</a:t>
            </a:r>
            <a:endParaRPr lang="en-IN" sz="800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08C9165-BB08-F81E-D4AF-B83A23494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56174" y="565493"/>
            <a:ext cx="2168525" cy="73972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0" indent="0"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 cat sat on  ___</a:t>
            </a:r>
          </a:p>
          <a:p>
            <a:pPr marL="127000" indent="0"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[</a:t>
            </a:r>
            <a:r>
              <a:rPr lang="en-US" sz="1400" dirty="0">
                <a:solidFill>
                  <a:srgbClr val="1574FF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, a, it, … ]</a:t>
            </a:r>
            <a:endParaRPr lang="en-IN" sz="900" dirty="0">
              <a:solidFill>
                <a:schemeClr val="tx1">
                  <a:lumMod val="75000"/>
                  <a:lumOff val="25000"/>
                </a:schemeClr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119AEA8-57D0-0D43-01C3-103B4CAD4D87}"/>
              </a:ext>
            </a:extLst>
          </p:cNvPr>
          <p:cNvSpPr/>
          <p:nvPr/>
        </p:nvSpPr>
        <p:spPr>
          <a:xfrm>
            <a:off x="717547" y="1833761"/>
            <a:ext cx="2654300" cy="674158"/>
          </a:xfrm>
          <a:prstGeom prst="roundRect">
            <a:avLst/>
          </a:prstGeom>
          <a:solidFill>
            <a:srgbClr val="FBBC04"/>
          </a:solidFill>
          <a:ln>
            <a:solidFill>
              <a:srgbClr val="FBBC0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Instruction-Tuned Models: </a:t>
            </a:r>
            <a:br>
              <a:rPr lang="en-US" sz="1200" b="1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Trained to predict the response based on given instructions.</a:t>
            </a:r>
            <a:endParaRPr lang="en-IN" sz="8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8A84CE5-EAF4-B15A-F26D-4D58650C16B5}"/>
              </a:ext>
            </a:extLst>
          </p:cNvPr>
          <p:cNvSpPr/>
          <p:nvPr/>
        </p:nvSpPr>
        <p:spPr>
          <a:xfrm>
            <a:off x="717547" y="3419742"/>
            <a:ext cx="2654300" cy="674158"/>
          </a:xfrm>
          <a:prstGeom prst="roundRect">
            <a:avLst/>
          </a:prstGeom>
          <a:solidFill>
            <a:srgbClr val="EA4335"/>
          </a:solidFill>
          <a:ln>
            <a:solidFill>
              <a:srgbClr val="EA43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Dialog-Tuned Models: </a:t>
            </a:r>
            <a:br>
              <a:rPr lang="en-US" sz="12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US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Specifically trained on dialogue/conversational data.</a:t>
            </a:r>
            <a:endParaRPr lang="en-IN" sz="800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FDC88A0-0BD3-A0AC-B3CA-EA757CF4A183}"/>
              </a:ext>
            </a:extLst>
          </p:cNvPr>
          <p:cNvSpPr/>
          <p:nvPr/>
        </p:nvSpPr>
        <p:spPr>
          <a:xfrm>
            <a:off x="3917576" y="1497184"/>
            <a:ext cx="5024789" cy="11623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IN" sz="1200" dirty="0">
              <a:solidFill>
                <a:schemeClr val="tx1">
                  <a:lumMod val="75000"/>
                  <a:lumOff val="25000"/>
                </a:schemeClr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7F59DE1-CFC0-5819-DF93-2EB0A79DCBBB}"/>
              </a:ext>
            </a:extLst>
          </p:cNvPr>
          <p:cNvSpPr/>
          <p:nvPr/>
        </p:nvSpPr>
        <p:spPr>
          <a:xfrm>
            <a:off x="3917575" y="1661828"/>
            <a:ext cx="5024790" cy="245080"/>
          </a:xfrm>
          <a:prstGeom prst="rect">
            <a:avLst/>
          </a:prstGeom>
          <a:solidFill>
            <a:srgbClr val="D3E2FD"/>
          </a:solidFill>
          <a:ln>
            <a:solidFill>
              <a:srgbClr val="D3E2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  </a:t>
            </a:r>
            <a:r>
              <a:rPr lang="en-US" sz="1200" b="1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Instruction:</a:t>
            </a:r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Classify the below text as positive, negative, or neutral.</a:t>
            </a:r>
            <a:endParaRPr lang="en-IN" sz="12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BE41B9B-5CD4-07A8-2A15-3402AB17A055}"/>
              </a:ext>
            </a:extLst>
          </p:cNvPr>
          <p:cNvSpPr/>
          <p:nvPr/>
        </p:nvSpPr>
        <p:spPr>
          <a:xfrm>
            <a:off x="3917575" y="1966750"/>
            <a:ext cx="5024790" cy="245080"/>
          </a:xfrm>
          <a:prstGeom prst="rect">
            <a:avLst/>
          </a:prstGeom>
          <a:solidFill>
            <a:srgbClr val="FDEFC4"/>
          </a:solidFill>
          <a:ln>
            <a:solidFill>
              <a:srgbClr val="FDEF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  </a:t>
            </a:r>
            <a:r>
              <a:rPr lang="en-US" sz="1200" b="1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Input: </a:t>
            </a:r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I’m enjoying DevFest Prayagraj 2023.</a:t>
            </a:r>
            <a:endParaRPr lang="en-IN" sz="12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7F2523-4B60-B8D6-E65D-12EDB9126F88}"/>
              </a:ext>
            </a:extLst>
          </p:cNvPr>
          <p:cNvSpPr/>
          <p:nvPr/>
        </p:nvSpPr>
        <p:spPr>
          <a:xfrm>
            <a:off x="3917576" y="2268689"/>
            <a:ext cx="5024789" cy="245080"/>
          </a:xfrm>
          <a:prstGeom prst="rect">
            <a:avLst/>
          </a:prstGeom>
          <a:solidFill>
            <a:srgbClr val="D0EAD7"/>
          </a:solidFill>
          <a:ln>
            <a:solidFill>
              <a:srgbClr val="D0EAD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  </a:t>
            </a:r>
            <a:r>
              <a:rPr lang="en-US" sz="1200" b="1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Output: </a:t>
            </a:r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Positive</a:t>
            </a:r>
            <a:endParaRPr lang="en-IN" sz="12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52A8E12-A51F-6D19-B6EB-DD100FBDC1E4}"/>
              </a:ext>
            </a:extLst>
          </p:cNvPr>
          <p:cNvSpPr/>
          <p:nvPr/>
        </p:nvSpPr>
        <p:spPr>
          <a:xfrm>
            <a:off x="3817915" y="2937521"/>
            <a:ext cx="5124450" cy="191070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>
              <a:lnSpc>
                <a:spcPct val="150000"/>
              </a:lnSpc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[User]: What are some best places to visit in Prayagraj?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CD212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[Bard]: Triveni Sangam, Akshayavat, Mankameshwar Temple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[User]: How far is the United Institute of Technology from Prayagraj Airport?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CD212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[Bard]: The United Institute of Technology is located 27.1 km away from Prayagraj Airport.</a:t>
            </a:r>
          </a:p>
          <a:p>
            <a:pPr>
              <a:lnSpc>
                <a:spcPct val="150000"/>
              </a:lnSpc>
            </a:pPr>
            <a:b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endParaRPr lang="en-IN" sz="1200" dirty="0">
              <a:solidFill>
                <a:schemeClr val="tx1">
                  <a:lumMod val="75000"/>
                  <a:lumOff val="25000"/>
                </a:schemeClr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497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526800" y="177180"/>
            <a:ext cx="3892800" cy="3568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Common terminologies in GenAI</a:t>
            </a:r>
            <a:endParaRPr sz="1800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1E2096B-6180-86F4-2E3D-E85236FBE5A1}"/>
              </a:ext>
            </a:extLst>
          </p:cNvPr>
          <p:cNvSpPr/>
          <p:nvPr/>
        </p:nvSpPr>
        <p:spPr>
          <a:xfrm>
            <a:off x="4169831" y="615053"/>
            <a:ext cx="4328583" cy="736350"/>
          </a:xfrm>
          <a:prstGeom prst="roundRect">
            <a:avLst/>
          </a:prstGeom>
          <a:solidFill>
            <a:srgbClr val="EA4335"/>
          </a:solidFill>
          <a:ln w="19050">
            <a:solidFill>
              <a:srgbClr val="EC5E4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Tuning:</a:t>
            </a:r>
          </a:p>
          <a:p>
            <a: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 process of adapting a model to a new domain by training on a new custom dataset.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8339918-90F6-19B7-0618-264E14999001}"/>
              </a:ext>
            </a:extLst>
          </p:cNvPr>
          <p:cNvSpPr/>
          <p:nvPr/>
        </p:nvSpPr>
        <p:spPr>
          <a:xfrm>
            <a:off x="1031625" y="1460941"/>
            <a:ext cx="4328583" cy="895608"/>
          </a:xfrm>
          <a:prstGeom prst="roundRect">
            <a:avLst/>
          </a:prstGeom>
          <a:solidFill>
            <a:srgbClr val="4285F4"/>
          </a:solidFill>
          <a:ln w="19050">
            <a:solidFill>
              <a:srgbClr val="4285F4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Fine-tuning:</a:t>
            </a:r>
          </a:p>
          <a:p>
            <a: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Retrain the foundation model entirely on every weight in the LLM with your own dataset. Can be costly as it requires a big training job.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05EC616-3E9C-E77E-CA75-CA657A1B1AF8}"/>
              </a:ext>
            </a:extLst>
          </p:cNvPr>
          <p:cNvSpPr/>
          <p:nvPr/>
        </p:nvSpPr>
        <p:spPr>
          <a:xfrm>
            <a:off x="4169832" y="2433745"/>
            <a:ext cx="4328583" cy="895608"/>
          </a:xfrm>
          <a:prstGeom prst="roundRect">
            <a:avLst/>
          </a:prstGeom>
          <a:solidFill>
            <a:srgbClr val="34A853"/>
          </a:solidFill>
          <a:ln w="19050">
            <a:solidFill>
              <a:srgbClr val="34A85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Parameter-efficient Tuning:</a:t>
            </a:r>
          </a:p>
          <a:p>
            <a: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Retrain the model only on certain add-on layers, and not the entire foundation model. Less costly and more viable.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15D8B76-522C-490A-A627-D13D6F6B8AA1}"/>
              </a:ext>
            </a:extLst>
          </p:cNvPr>
          <p:cNvSpPr/>
          <p:nvPr/>
        </p:nvSpPr>
        <p:spPr>
          <a:xfrm>
            <a:off x="4169832" y="4266501"/>
            <a:ext cx="4328583" cy="629439"/>
          </a:xfrm>
          <a:prstGeom prst="roundRect">
            <a:avLst/>
          </a:prstGeom>
          <a:solidFill>
            <a:srgbClr val="EA4335"/>
          </a:solidFill>
          <a:ln w="19050">
            <a:solidFill>
              <a:srgbClr val="EA4335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Model Hallucination:</a:t>
            </a:r>
          </a:p>
          <a:p>
            <a:r>
              <a:rPr lang="en-US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When LLMs produce wrong/false, improper outputs, they are said to hallucinate.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DCF9F0A-56F7-CB6C-8ABC-55B14D0DDBA9}"/>
              </a:ext>
            </a:extLst>
          </p:cNvPr>
          <p:cNvSpPr/>
          <p:nvPr/>
        </p:nvSpPr>
        <p:spPr>
          <a:xfrm>
            <a:off x="1031624" y="3438891"/>
            <a:ext cx="4328583" cy="629439"/>
          </a:xfrm>
          <a:prstGeom prst="roundRect">
            <a:avLst/>
          </a:prstGeom>
          <a:solidFill>
            <a:srgbClr val="FBBC04"/>
          </a:solidFill>
          <a:ln w="19050">
            <a:solidFill>
              <a:srgbClr val="FBBC04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Prompt Design:</a:t>
            </a:r>
          </a:p>
          <a:p>
            <a:r>
              <a:rPr lang="en-IN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 process of creating a prompt (input text) for the LLM so that it can generate outputs. </a:t>
            </a:r>
          </a:p>
        </p:txBody>
      </p:sp>
    </p:spTree>
    <p:extLst>
      <p:ext uri="{BB962C8B-B14F-4D97-AF65-F5344CB8AC3E}">
        <p14:creationId xmlns:p14="http://schemas.microsoft.com/office/powerpoint/2010/main" val="2075621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>
            <a:spLocks noGrp="1"/>
          </p:cNvSpPr>
          <p:nvPr>
            <p:ph type="title"/>
          </p:nvPr>
        </p:nvSpPr>
        <p:spPr>
          <a:xfrm>
            <a:off x="3668100" y="2323425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Gemini</a:t>
            </a:r>
            <a:endParaRPr dirty="0"/>
          </a:p>
        </p:txBody>
      </p:sp>
      <p:sp>
        <p:nvSpPr>
          <p:cNvPr id="131" name="Google Shape;131;p26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Prayagraj</a:t>
            </a:r>
            <a:endParaRPr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416900" y="0"/>
            <a:ext cx="3892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Gemini </a:t>
            </a:r>
            <a:endParaRPr b="1" dirty="0"/>
          </a:p>
        </p:txBody>
      </p:sp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416900" y="863100"/>
            <a:ext cx="8447700" cy="363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is the largest, </a:t>
            </a:r>
            <a:r>
              <a:rPr lang="en-US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multi-modal</a:t>
            </a:r>
            <a:r>
              <a:rPr lang="en-US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AI model developed by Google DeepMind.</a:t>
            </a:r>
          </a:p>
          <a:p>
            <a:endParaRPr lang="en-US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r>
              <a:rPr lang="en-IN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is available in three different sizes – </a:t>
            </a:r>
            <a:r>
              <a:rPr lang="en-IN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Ultra</a:t>
            </a:r>
            <a:r>
              <a:rPr lang="en-IN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, </a:t>
            </a:r>
            <a:r>
              <a:rPr lang="en-IN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Pro</a:t>
            </a:r>
            <a:r>
              <a:rPr lang="en-IN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, and </a:t>
            </a:r>
            <a:r>
              <a:rPr lang="en-IN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Nano</a:t>
            </a:r>
            <a:r>
              <a:rPr lang="en-IN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.</a:t>
            </a:r>
          </a:p>
          <a:p>
            <a:endParaRPr lang="en-IN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2D5B181-71B8-6EE6-5F44-75A6F70CC971}"/>
              </a:ext>
            </a:extLst>
          </p:cNvPr>
          <p:cNvSpPr/>
          <p:nvPr/>
        </p:nvSpPr>
        <p:spPr>
          <a:xfrm>
            <a:off x="847725" y="2266950"/>
            <a:ext cx="2095500" cy="1828800"/>
          </a:xfrm>
          <a:prstGeom prst="roundRect">
            <a:avLst/>
          </a:prstGeom>
          <a:solidFill>
            <a:srgbClr val="EA4335"/>
          </a:solidFill>
          <a:ln w="19050">
            <a:solidFill>
              <a:srgbClr val="EA43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Ultra</a:t>
            </a:r>
          </a:p>
          <a:p>
            <a:pPr algn="ctr"/>
            <a:endParaRPr lang="en-US" b="1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algn="ctr"/>
            <a: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 largest and most capable model for highly complex tasks </a:t>
            </a:r>
            <a:b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b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(coming soon in 2024).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48F029A-E4EB-A937-7504-7648F9F9895C}"/>
              </a:ext>
            </a:extLst>
          </p:cNvPr>
          <p:cNvSpPr/>
          <p:nvPr/>
        </p:nvSpPr>
        <p:spPr>
          <a:xfrm>
            <a:off x="3524250" y="2266950"/>
            <a:ext cx="2095499" cy="1828800"/>
          </a:xfrm>
          <a:prstGeom prst="roundRect">
            <a:avLst/>
          </a:prstGeom>
          <a:solidFill>
            <a:srgbClr val="34A853"/>
          </a:solidFill>
          <a:ln w="19050">
            <a:solidFill>
              <a:srgbClr val="34A8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Pro</a:t>
            </a:r>
          </a:p>
          <a:p>
            <a:pPr algn="ctr"/>
            <a:endParaRPr lang="en-US" b="1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algn="ctr"/>
            <a: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 best performing model with features for a wide variety of tasks.</a:t>
            </a:r>
            <a:b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b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Available in Vertex AI, Google AI Studio.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8859F61-AABF-7888-A813-AB631CF75B79}"/>
              </a:ext>
            </a:extLst>
          </p:cNvPr>
          <p:cNvSpPr/>
          <p:nvPr/>
        </p:nvSpPr>
        <p:spPr>
          <a:xfrm>
            <a:off x="6200777" y="2266950"/>
            <a:ext cx="2095499" cy="1828800"/>
          </a:xfrm>
          <a:prstGeom prst="roundRect">
            <a:avLst/>
          </a:prstGeom>
          <a:solidFill>
            <a:srgbClr val="4285F4"/>
          </a:solidFill>
          <a:ln w="19050">
            <a:solidFill>
              <a:srgbClr val="4285F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Nano</a:t>
            </a:r>
          </a:p>
          <a:p>
            <a:pPr algn="ctr"/>
            <a:endParaRPr lang="en-US" b="1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algn="ctr"/>
            <a: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 most efficient model for on-device GenAI applications </a:t>
            </a:r>
            <a:b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b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IN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(coming soon in 2024).</a:t>
            </a:r>
            <a:endParaRPr lang="en-IN" sz="1200" b="1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8155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416900" y="0"/>
            <a:ext cx="3892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Gemini API</a:t>
            </a:r>
            <a:endParaRPr b="1" dirty="0"/>
          </a:p>
        </p:txBody>
      </p:sp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348150" y="685801"/>
            <a:ext cx="8447700" cy="679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en-US" sz="1400" b="1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Pro: </a:t>
            </a:r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Optimized for text prompts.</a:t>
            </a:r>
          </a:p>
          <a:p>
            <a:pPr marL="127000" indent="0">
              <a:buNone/>
            </a:pPr>
            <a:r>
              <a:rPr lang="en-US" sz="1400" b="1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Gemini Pro Vision: </a:t>
            </a:r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Optimized for text and image prompts.</a:t>
            </a:r>
            <a:endParaRPr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82C019-A2ED-6EF1-A933-BF380256CF77}"/>
              </a:ext>
            </a:extLst>
          </p:cNvPr>
          <p:cNvSpPr txBox="1"/>
          <p:nvPr/>
        </p:nvSpPr>
        <p:spPr>
          <a:xfrm>
            <a:off x="581025" y="1365751"/>
            <a:ext cx="7981950" cy="310854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BBC0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# Install SDK</a:t>
            </a:r>
            <a:b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nl-NL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pip install -q -U </a:t>
            </a:r>
            <a:r>
              <a:rPr lang="nl-NL" dirty="0">
                <a:solidFill>
                  <a:srgbClr val="4285F4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google-generativeai</a:t>
            </a:r>
          </a:p>
          <a:p>
            <a:r>
              <a:rPr lang="nl-NL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import</a:t>
            </a:r>
            <a:r>
              <a:rPr lang="nl-NL" dirty="0">
                <a:solidFill>
                  <a:srgbClr val="4285F4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 google.generativeai </a:t>
            </a:r>
            <a:r>
              <a:rPr lang="nl-NL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as</a:t>
            </a:r>
            <a:r>
              <a:rPr lang="nl-NL" dirty="0">
                <a:solidFill>
                  <a:srgbClr val="4285F4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 </a:t>
            </a:r>
            <a:r>
              <a:rPr lang="nl-NL" dirty="0">
                <a:solidFill>
                  <a:srgbClr val="EA4335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genai</a:t>
            </a:r>
          </a:p>
          <a:p>
            <a:endParaRPr lang="nl-NL" dirty="0">
              <a:solidFill>
                <a:schemeClr val="bg1"/>
              </a:solidFill>
              <a:latin typeface="Roboto Mono Light" panose="00000009000000000000" pitchFamily="49" charset="0"/>
              <a:ea typeface="Roboto Mono Light" panose="00000009000000000000" pitchFamily="49" charset="0"/>
              <a:cs typeface="Roboto" panose="02000000000000000000" pitchFamily="2" charset="0"/>
            </a:endParaRPr>
          </a:p>
          <a:p>
            <a:r>
              <a:rPr lang="nl-NL" dirty="0">
                <a:solidFill>
                  <a:srgbClr val="FBBC0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# Configure API Key</a:t>
            </a:r>
          </a:p>
          <a:p>
            <a:r>
              <a:rPr lang="en-US" dirty="0" err="1">
                <a:solidFill>
                  <a:srgbClr val="EA4335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genai</a:t>
            </a:r>
            <a:r>
              <a:rPr lang="en-US" dirty="0" err="1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.</a:t>
            </a:r>
            <a:r>
              <a:rPr lang="en-US" dirty="0" err="1">
                <a:solidFill>
                  <a:srgbClr val="34A853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configure</a:t>
            </a:r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api_key</a:t>
            </a:r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=&lt;your-API-key&gt;)</a:t>
            </a:r>
          </a:p>
          <a:p>
            <a:endParaRPr lang="en-US" dirty="0">
              <a:solidFill>
                <a:schemeClr val="bg1"/>
              </a:solidFill>
              <a:latin typeface="Roboto Mono Light" panose="00000009000000000000" pitchFamily="49" charset="0"/>
              <a:ea typeface="Roboto Mono Light" panose="00000009000000000000" pitchFamily="49" charset="0"/>
              <a:cs typeface="Roboto" panose="02000000000000000000" pitchFamily="2" charset="0"/>
            </a:endParaRPr>
          </a:p>
          <a:p>
            <a:r>
              <a:rPr lang="en-US" dirty="0">
                <a:solidFill>
                  <a:srgbClr val="FBBC04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# Configure the model</a:t>
            </a:r>
          </a:p>
          <a:p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model = </a:t>
            </a:r>
            <a:r>
              <a:rPr lang="en-US" dirty="0" err="1">
                <a:solidFill>
                  <a:srgbClr val="EA4335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genai</a:t>
            </a:r>
            <a:r>
              <a:rPr lang="en-US" dirty="0" err="1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.</a:t>
            </a:r>
            <a:r>
              <a:rPr lang="en-US" dirty="0" err="1">
                <a:solidFill>
                  <a:srgbClr val="34A853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GenerativeModel</a:t>
            </a:r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('</a:t>
            </a:r>
            <a:r>
              <a:rPr lang="en-US" dirty="0" err="1">
                <a:solidFill>
                  <a:srgbClr val="4285F4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gemini</a:t>
            </a:r>
            <a:r>
              <a:rPr lang="en-US" dirty="0">
                <a:solidFill>
                  <a:srgbClr val="4285F4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-pro-vision</a:t>
            </a:r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’)</a:t>
            </a:r>
          </a:p>
          <a:p>
            <a:endParaRPr lang="en-US" dirty="0">
              <a:solidFill>
                <a:schemeClr val="bg1"/>
              </a:solidFill>
              <a:latin typeface="Roboto Mono Light" panose="00000009000000000000" pitchFamily="49" charset="0"/>
              <a:ea typeface="Roboto Mono Light" panose="00000009000000000000" pitchFamily="49" charset="0"/>
              <a:cs typeface="Roboto" panose="02000000000000000000" pitchFamily="2" charset="0"/>
            </a:endParaRPr>
          </a:p>
          <a:p>
            <a:r>
              <a:rPr lang="en-US" b="1" dirty="0">
                <a:solidFill>
                  <a:srgbClr val="FBBC04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# Give the input image and </a:t>
            </a:r>
            <a:r>
              <a:rPr lang="en-US" b="1">
                <a:solidFill>
                  <a:srgbClr val="FBBC04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prompt, get response.</a:t>
            </a:r>
            <a:endParaRPr lang="en-US" b="1" dirty="0">
              <a:solidFill>
                <a:srgbClr val="FBBC04"/>
              </a:solidFill>
              <a:latin typeface="Roboto Mono Light" panose="00000009000000000000" pitchFamily="49" charset="0"/>
              <a:ea typeface="Roboto Mono Light" panose="00000009000000000000" pitchFamily="49" charset="0"/>
              <a:cs typeface="Roboto" panose="02000000000000000000" pitchFamily="2" charset="0"/>
            </a:endParaRPr>
          </a:p>
          <a:p>
            <a:r>
              <a:rPr lang="en-US" dirty="0" err="1">
                <a:solidFill>
                  <a:srgbClr val="EA4335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img</a:t>
            </a:r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 = </a:t>
            </a:r>
            <a:r>
              <a:rPr lang="en-US" dirty="0" err="1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PIL.Image.open</a:t>
            </a:r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('image.jpg')</a:t>
            </a:r>
          </a:p>
          <a:p>
            <a:r>
              <a:rPr lang="en-US" dirty="0">
                <a:solidFill>
                  <a:srgbClr val="4285F4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response</a:t>
            </a:r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 = </a:t>
            </a:r>
            <a:r>
              <a:rPr lang="en-US" dirty="0" err="1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model.</a:t>
            </a:r>
            <a:r>
              <a:rPr lang="en-US" dirty="0" err="1">
                <a:solidFill>
                  <a:srgbClr val="34A853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generate_content</a:t>
            </a:r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([“Describe the image", </a:t>
            </a:r>
            <a:r>
              <a:rPr lang="en-US" dirty="0" err="1">
                <a:solidFill>
                  <a:srgbClr val="EA4335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img</a:t>
            </a:r>
            <a:r>
              <a:rPr lang="en-US" dirty="0">
                <a:solidFill>
                  <a:schemeClr val="bg1"/>
                </a:solidFill>
                <a:latin typeface="Roboto Mono Light" panose="00000009000000000000" pitchFamily="49" charset="0"/>
                <a:ea typeface="Roboto Mono Light" panose="00000009000000000000" pitchFamily="49" charset="0"/>
                <a:cs typeface="Roboto" panose="02000000000000000000" pitchFamily="2" charset="0"/>
              </a:rPr>
              <a:t>], stream=True)</a:t>
            </a:r>
          </a:p>
        </p:txBody>
      </p:sp>
    </p:spTree>
    <p:extLst>
      <p:ext uri="{BB962C8B-B14F-4D97-AF65-F5344CB8AC3E}">
        <p14:creationId xmlns:p14="http://schemas.microsoft.com/office/powerpoint/2010/main" val="3951943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>
            <a:spLocks noGrp="1"/>
          </p:cNvSpPr>
          <p:nvPr>
            <p:ph type="title"/>
          </p:nvPr>
        </p:nvSpPr>
        <p:spPr>
          <a:xfrm>
            <a:off x="3668100" y="23329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Google AI Studio</a:t>
            </a:r>
            <a:endParaRPr dirty="0"/>
          </a:p>
        </p:txBody>
      </p:sp>
      <p:sp>
        <p:nvSpPr>
          <p:cNvPr id="137" name="Google Shape;137;p27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Prayagraj</a:t>
            </a:r>
            <a:endParaRPr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416900" y="314324"/>
            <a:ext cx="3892800" cy="5175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AI Studio </a:t>
            </a:r>
            <a:endParaRPr b="1" dirty="0"/>
          </a:p>
        </p:txBody>
      </p:sp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416900" y="752962"/>
            <a:ext cx="8447700" cy="363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r>
              <a:rPr lang="en-IN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Google AI Studio, formerly known as </a:t>
            </a:r>
            <a:r>
              <a:rPr lang="en-IN" sz="1400" b="1" dirty="0" err="1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MakerSuite</a:t>
            </a:r>
            <a:r>
              <a:rPr lang="en-IN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, </a:t>
            </a:r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is a browser-based IDE for prototyping with generative models. </a:t>
            </a:r>
            <a:br>
              <a:rPr lang="en-IN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IN" sz="1400" dirty="0">
                <a:solidFill>
                  <a:srgbClr val="4285F4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https://makersuite.google.com</a:t>
            </a:r>
            <a:endParaRPr lang="en-IN" sz="1400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Google AI Studio lets you quickly try out models and experiment with different prompts.</a:t>
            </a:r>
          </a:p>
          <a:p>
            <a:endParaRPr lang="en-US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r>
              <a:rPr lang="en-IN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The prompts created can be easily exported to codes in your preferred programming language, powered by the Gemini API.</a:t>
            </a:r>
          </a:p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r>
              <a:rPr lang="en-IN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For a complete walkthrough of Google AI Studio, visit the following link:</a:t>
            </a:r>
            <a:br>
              <a:rPr lang="en-IN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IN" sz="1400" dirty="0">
                <a:solidFill>
                  <a:srgbClr val="4285F4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https://ai.google.dev/tutorials/ai-studio_quickstart</a:t>
            </a:r>
            <a:endParaRPr lang="en-IN" sz="1400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127000" indent="0">
              <a:buNone/>
            </a:pPr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239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416899" y="133349"/>
            <a:ext cx="6488725" cy="5175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Try out an example – Gemini Pro</a:t>
            </a:r>
            <a:endParaRPr sz="1800" dirty="0"/>
          </a:p>
        </p:txBody>
      </p:sp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416900" y="752962"/>
            <a:ext cx="8447700" cy="363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127000" indent="0">
              <a:buNone/>
            </a:pPr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D1410F-28BF-BC66-A874-6649553E1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333" y="1162914"/>
            <a:ext cx="7162800" cy="332966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1AD5D9-D1D0-D1AA-788F-9F34C4B4BE92}"/>
              </a:ext>
            </a:extLst>
          </p:cNvPr>
          <p:cNvSpPr txBox="1"/>
          <p:nvPr/>
        </p:nvSpPr>
        <p:spPr>
          <a:xfrm>
            <a:off x="476166" y="819439"/>
            <a:ext cx="76623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Prompt:</a:t>
            </a:r>
            <a:r>
              <a:rPr lang="en-US" sz="1200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</a:t>
            </a:r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What are the things I need to carry when I’m traveling abroad?</a:t>
            </a:r>
            <a:endParaRPr lang="en-IN" sz="12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815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4A853"/>
                </a:solidFill>
              </a:rPr>
              <a:t>$whoami</a:t>
            </a:r>
            <a:endParaRPr b="1" dirty="0">
              <a:solidFill>
                <a:srgbClr val="34A853"/>
              </a:solidFill>
            </a:endParaRPr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311699" y="1389600"/>
            <a:ext cx="8498925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Software Engineer at LTIMindtree</a:t>
            </a:r>
          </a:p>
          <a:p>
            <a:r>
              <a:rPr lang="en-US" dirty="0">
                <a:solidFill>
                  <a:schemeClr val="tx1"/>
                </a:solidFill>
              </a:rPr>
              <a:t>Google Developer Expert in Machine Learning</a:t>
            </a:r>
          </a:p>
          <a:p>
            <a:r>
              <a:rPr lang="en-US" dirty="0">
                <a:solidFill>
                  <a:schemeClr val="tx1"/>
                </a:solidFill>
              </a:rPr>
              <a:t>Technical speaker; 30+ talks across India and South East Asia</a:t>
            </a:r>
          </a:p>
          <a:p>
            <a:r>
              <a:rPr lang="en-US" dirty="0">
                <a:solidFill>
                  <a:schemeClr val="tx1"/>
                </a:solidFill>
              </a:rPr>
              <a:t>Contributor to Google Dev Library</a:t>
            </a:r>
          </a:p>
          <a:p>
            <a:r>
              <a:rPr lang="en-US" dirty="0">
                <a:solidFill>
                  <a:schemeClr val="tx1"/>
                </a:solidFill>
              </a:rPr>
              <a:t>Love writing blogs on AI/ML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9707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416899" y="133349"/>
            <a:ext cx="6488725" cy="5175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Try out an example – Gemini Pro Vision</a:t>
            </a:r>
            <a:endParaRPr sz="1800" dirty="0"/>
          </a:p>
        </p:txBody>
      </p:sp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416900" y="752962"/>
            <a:ext cx="8447700" cy="363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127000" indent="0">
              <a:buNone/>
            </a:pPr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ABE4F3-2028-4779-0692-B8F8C5C3E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50" y="752961"/>
            <a:ext cx="2696085" cy="36375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E4A003-AF10-C08D-1149-605AF9EA7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0325" y="1196764"/>
            <a:ext cx="4422233" cy="32313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B8A48EF-B41C-FC13-C9DF-3ECF00E03658}"/>
              </a:ext>
            </a:extLst>
          </p:cNvPr>
          <p:cNvSpPr txBox="1"/>
          <p:nvPr/>
        </p:nvSpPr>
        <p:spPr>
          <a:xfrm>
            <a:off x="3661261" y="711918"/>
            <a:ext cx="5203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Image Prompt: </a:t>
            </a:r>
            <a:r>
              <a:rPr lang="en-US" sz="12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*Image of me at the National Monument, Jakarta.*</a:t>
            </a:r>
            <a:endParaRPr lang="en-US" sz="12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r>
              <a:rPr lang="en-US" sz="1200" b="1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 Prompt:</a:t>
            </a:r>
            <a:r>
              <a:rPr lang="en-US" sz="1200" dirty="0">
                <a:solidFill>
                  <a:srgbClr val="EA4335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 </a:t>
            </a:r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Where was this picture clicked?</a:t>
            </a:r>
            <a:endParaRPr lang="en-IN" sz="12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861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>
            <a:spLocks noGrp="1"/>
          </p:cNvSpPr>
          <p:nvPr>
            <p:ph type="title"/>
          </p:nvPr>
        </p:nvSpPr>
        <p:spPr>
          <a:xfrm>
            <a:off x="2863450" y="2179550"/>
            <a:ext cx="5718300" cy="16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80" dirty="0"/>
              <a:t>Possibilities with ML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454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Some interesting examples</a:t>
            </a:r>
            <a:endParaRPr/>
          </a:p>
        </p:txBody>
      </p:sp>
      <p:sp>
        <p:nvSpPr>
          <p:cNvPr id="143" name="Google Shape;143;p28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Prayagraj</a:t>
            </a:r>
            <a:endParaRPr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416900" y="752962"/>
            <a:ext cx="8447700" cy="363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127000" indent="0">
              <a:buNone/>
            </a:pPr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A65AF1-D7A4-F66B-870C-873D376C1143}"/>
              </a:ext>
            </a:extLst>
          </p:cNvPr>
          <p:cNvSpPr/>
          <p:nvPr/>
        </p:nvSpPr>
        <p:spPr>
          <a:xfrm>
            <a:off x="1342572" y="387180"/>
            <a:ext cx="6910228" cy="483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EDD788-D1B5-7471-7793-FE192A74EAED}"/>
              </a:ext>
            </a:extLst>
          </p:cNvPr>
          <p:cNvSpPr/>
          <p:nvPr/>
        </p:nvSpPr>
        <p:spPr>
          <a:xfrm>
            <a:off x="1438001" y="3746324"/>
            <a:ext cx="6910228" cy="483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Google Shape;206;p41">
            <a:extLst>
              <a:ext uri="{FF2B5EF4-FFF2-40B4-BE49-F238E27FC236}">
                <a16:creationId xmlns:a16="http://schemas.microsoft.com/office/drawing/2014/main" id="{FA3401B5-851E-66CB-01EC-5AE1E27DA41D}"/>
              </a:ext>
            </a:extLst>
          </p:cNvPr>
          <p:cNvSpPr txBox="1">
            <a:spLocks/>
          </p:cNvSpPr>
          <p:nvPr/>
        </p:nvSpPr>
        <p:spPr>
          <a:xfrm>
            <a:off x="1449382" y="4170447"/>
            <a:ext cx="70695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sz="1400" b="1" dirty="0" err="1"/>
              <a:t>PharmaScan</a:t>
            </a:r>
            <a:r>
              <a:rPr lang="en-US" sz="1400" b="1" dirty="0"/>
              <a:t>: </a:t>
            </a:r>
            <a:r>
              <a:rPr lang="en-US" sz="1400" dirty="0"/>
              <a:t>An Android app to get medicine details using Gemini Pro Vision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8F1D51-B6E2-45B8-4316-6102426AE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8324" y="143171"/>
            <a:ext cx="1858743" cy="40272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236319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416900" y="752962"/>
            <a:ext cx="8447700" cy="363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127000" indent="0">
              <a:buNone/>
            </a:pPr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B3F0FC-4749-1C30-5057-4DDE8EE70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46" y="417211"/>
            <a:ext cx="6559608" cy="369524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DA65AF1-D7A4-F66B-870C-873D376C1143}"/>
              </a:ext>
            </a:extLst>
          </p:cNvPr>
          <p:cNvSpPr/>
          <p:nvPr/>
        </p:nvSpPr>
        <p:spPr>
          <a:xfrm>
            <a:off x="1342572" y="387180"/>
            <a:ext cx="6910228" cy="483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EDD788-D1B5-7471-7793-FE192A74EAED}"/>
              </a:ext>
            </a:extLst>
          </p:cNvPr>
          <p:cNvSpPr/>
          <p:nvPr/>
        </p:nvSpPr>
        <p:spPr>
          <a:xfrm>
            <a:off x="1262936" y="3658810"/>
            <a:ext cx="6910228" cy="483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Google Shape;206;p41">
            <a:extLst>
              <a:ext uri="{FF2B5EF4-FFF2-40B4-BE49-F238E27FC236}">
                <a16:creationId xmlns:a16="http://schemas.microsoft.com/office/drawing/2014/main" id="{A4AABB67-26E5-FEE3-AF6B-B38FCFBFB0BE}"/>
              </a:ext>
            </a:extLst>
          </p:cNvPr>
          <p:cNvSpPr txBox="1">
            <a:spLocks/>
          </p:cNvSpPr>
          <p:nvPr/>
        </p:nvSpPr>
        <p:spPr>
          <a:xfrm>
            <a:off x="1342572" y="3608749"/>
            <a:ext cx="70695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sz="1400" dirty="0"/>
              <a:t>Pose Classifier-based Video Game Controller – Ashes Cricket 2009</a:t>
            </a:r>
          </a:p>
        </p:txBody>
      </p:sp>
    </p:spTree>
    <p:extLst>
      <p:ext uri="{BB962C8B-B14F-4D97-AF65-F5344CB8AC3E}">
        <p14:creationId xmlns:p14="http://schemas.microsoft.com/office/powerpoint/2010/main" val="23548303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416900" y="752962"/>
            <a:ext cx="8447700" cy="363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127000" indent="0">
              <a:buNone/>
            </a:pPr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A65AF1-D7A4-F66B-870C-873D376C1143}"/>
              </a:ext>
            </a:extLst>
          </p:cNvPr>
          <p:cNvSpPr/>
          <p:nvPr/>
        </p:nvSpPr>
        <p:spPr>
          <a:xfrm>
            <a:off x="1342572" y="387180"/>
            <a:ext cx="6910228" cy="483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EDD788-D1B5-7471-7793-FE192A74EAED}"/>
              </a:ext>
            </a:extLst>
          </p:cNvPr>
          <p:cNvSpPr/>
          <p:nvPr/>
        </p:nvSpPr>
        <p:spPr>
          <a:xfrm>
            <a:off x="1262936" y="3658810"/>
            <a:ext cx="6910228" cy="483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Google Shape;206;p41">
            <a:extLst>
              <a:ext uri="{FF2B5EF4-FFF2-40B4-BE49-F238E27FC236}">
                <a16:creationId xmlns:a16="http://schemas.microsoft.com/office/drawing/2014/main" id="{2DF55414-52F8-C928-362F-351D6F523D4C}"/>
              </a:ext>
            </a:extLst>
          </p:cNvPr>
          <p:cNvSpPr txBox="1">
            <a:spLocks/>
          </p:cNvSpPr>
          <p:nvPr/>
        </p:nvSpPr>
        <p:spPr>
          <a:xfrm>
            <a:off x="1161144" y="3494015"/>
            <a:ext cx="70695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sz="1400" dirty="0"/>
              <a:t>Real-time object detection – GTA Vice City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5EBBE0-042F-4E24-4182-8A6556809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8858" y="979715"/>
            <a:ext cx="6479266" cy="2516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0917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416900" y="752962"/>
            <a:ext cx="8447700" cy="3637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US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rgbClr val="4285F4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pPr marL="127000" indent="0">
              <a:buNone/>
            </a:pPr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b="1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lang="en-IN"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endParaRPr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A65AF1-D7A4-F66B-870C-873D376C1143}"/>
              </a:ext>
            </a:extLst>
          </p:cNvPr>
          <p:cNvSpPr/>
          <p:nvPr/>
        </p:nvSpPr>
        <p:spPr>
          <a:xfrm>
            <a:off x="1342572" y="387180"/>
            <a:ext cx="6910228" cy="483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EDD788-D1B5-7471-7793-FE192A74EAED}"/>
              </a:ext>
            </a:extLst>
          </p:cNvPr>
          <p:cNvSpPr/>
          <p:nvPr/>
        </p:nvSpPr>
        <p:spPr>
          <a:xfrm>
            <a:off x="1262936" y="3658810"/>
            <a:ext cx="6910228" cy="483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BDAA68-70DA-3CF0-3EEA-80F7A3BA5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1079" y="359221"/>
            <a:ext cx="2169921" cy="378326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Google Shape;206;p41">
            <a:extLst>
              <a:ext uri="{FF2B5EF4-FFF2-40B4-BE49-F238E27FC236}">
                <a16:creationId xmlns:a16="http://schemas.microsoft.com/office/drawing/2014/main" id="{FA3401B5-851E-66CB-01EC-5AE1E27DA41D}"/>
              </a:ext>
            </a:extLst>
          </p:cNvPr>
          <p:cNvSpPr txBox="1">
            <a:spLocks/>
          </p:cNvSpPr>
          <p:nvPr/>
        </p:nvSpPr>
        <p:spPr>
          <a:xfrm>
            <a:off x="1449382" y="4170447"/>
            <a:ext cx="7069500" cy="5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2800"/>
              <a:buFont typeface="Google Sans"/>
              <a:buNone/>
              <a:defRPr sz="2800" b="0" i="0" u="none" strike="noStrike" cap="non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sz="1400" b="1" dirty="0"/>
              <a:t>#SolveForEnvironment: </a:t>
            </a:r>
            <a:r>
              <a:rPr lang="en-US" sz="1400" dirty="0"/>
              <a:t>Waste Detection on the browser using TF.js-</a:t>
            </a:r>
            <a:r>
              <a:rPr lang="en-US" sz="1400" dirty="0" err="1"/>
              <a:t>TFLite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62772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>
            <a:spLocks noGrp="1"/>
          </p:cNvSpPr>
          <p:nvPr>
            <p:ph type="title"/>
          </p:nvPr>
        </p:nvSpPr>
        <p:spPr>
          <a:xfrm>
            <a:off x="2863450" y="2179550"/>
            <a:ext cx="5718300" cy="167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80" dirty="0"/>
              <a:t>How do I get started?</a:t>
            </a: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title"/>
          </p:nvPr>
        </p:nvSpPr>
        <p:spPr>
          <a:xfrm>
            <a:off x="3833535" y="23710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Resources</a:t>
            </a:r>
            <a:endParaRPr dirty="0"/>
          </a:p>
        </p:txBody>
      </p:sp>
      <p:sp>
        <p:nvSpPr>
          <p:cNvPr id="149" name="Google Shape;149;p29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Prayagraj</a:t>
            </a:r>
            <a:endParaRPr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96"/>
          <p:cNvSpPr/>
          <p:nvPr/>
        </p:nvSpPr>
        <p:spPr>
          <a:xfrm>
            <a:off x="994737" y="180739"/>
            <a:ext cx="1245060" cy="300600"/>
          </a:xfrm>
          <a:prstGeom prst="roundRect">
            <a:avLst>
              <a:gd name="adj" fmla="val 50000"/>
            </a:avLst>
          </a:prstGeom>
          <a:solidFill>
            <a:srgbClr val="34A853"/>
          </a:solidFill>
          <a:ln w="19050" cap="flat" cmpd="sng">
            <a:solidFill>
              <a:srgbClr val="34A8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algn="ctr"/>
            <a:r>
              <a:rPr lang="en" sz="1000" dirty="0">
                <a:solidFill>
                  <a:schemeClr val="bg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Fundamentals</a:t>
            </a:r>
            <a:endParaRPr sz="1000" dirty="0">
              <a:solidFill>
                <a:schemeClr val="bg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766" name="Google Shape;766;p96"/>
          <p:cNvSpPr/>
          <p:nvPr/>
        </p:nvSpPr>
        <p:spPr>
          <a:xfrm>
            <a:off x="333071" y="611752"/>
            <a:ext cx="2831261" cy="4351010"/>
          </a:xfrm>
          <a:prstGeom prst="roundRect">
            <a:avLst>
              <a:gd name="adj" fmla="val 8025"/>
            </a:avLst>
          </a:prstGeom>
          <a:noFill/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Machine Learning Specialization by DeepLearning.AI</a:t>
            </a:r>
            <a:br>
              <a:rPr lang="en" sz="9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IN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https://www.coursera.org/specializations/machine-learning-introduction</a:t>
            </a:r>
            <a:endParaRPr lang="en-IN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IN" sz="900" b="1" dirty="0">
              <a:solidFill>
                <a:srgbClr val="65B867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Generative AI Learning Path by Google</a:t>
            </a:r>
            <a:br>
              <a:rPr lang="en" sz="9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IN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https://www.cloudskillsboost.google/journeys/118</a:t>
            </a:r>
            <a:endParaRPr lang="en-IN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>
              <a:lnSpc>
                <a:spcPct val="115000"/>
              </a:lnSpc>
            </a:pPr>
            <a:endParaRPr lang="en" sz="900" dirty="0">
              <a:solidFill>
                <a:srgbClr val="428E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Deep Learning Specialization by DeepLearning.AI</a:t>
            </a:r>
            <a:br>
              <a:rPr lang="en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IN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https://www.coursera.org/specializations/deep-learning</a:t>
            </a:r>
            <a:endParaRPr lang="en-IN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IN" sz="900" dirty="0">
              <a:solidFill>
                <a:srgbClr val="65B867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Computer Vision Fundamentals with Google Cloud</a:t>
            </a:r>
            <a:br>
              <a:rPr lang="en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IN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https://www.coursera.org/learn/image-understanding-tensorflow-gcp</a:t>
            </a:r>
            <a:endParaRPr lang="en-IN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IN" sz="900" dirty="0">
              <a:solidFill>
                <a:srgbClr val="65B867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Official TensorFlow website</a:t>
            </a:r>
            <a:br>
              <a:rPr lang="en-US" sz="9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https://www.tensorflow.org</a:t>
            </a:r>
            <a:endParaRPr lang="en-US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Official Keras website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b="1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https://www.keras.io</a:t>
            </a:r>
            <a:endParaRPr lang="en-US" sz="900" b="1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Google Shape;765;p96">
            <a:extLst>
              <a:ext uri="{FF2B5EF4-FFF2-40B4-BE49-F238E27FC236}">
                <a16:creationId xmlns:a16="http://schemas.microsoft.com/office/drawing/2014/main" id="{1E14F97A-A4EE-CB96-2BC0-05FD04F2573E}"/>
              </a:ext>
            </a:extLst>
          </p:cNvPr>
          <p:cNvSpPr/>
          <p:nvPr/>
        </p:nvSpPr>
        <p:spPr>
          <a:xfrm>
            <a:off x="3949470" y="178500"/>
            <a:ext cx="1245060" cy="3006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 w="19050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algn="ctr"/>
            <a:r>
              <a:rPr lang="en" sz="1000" dirty="0">
                <a:solidFill>
                  <a:schemeClr val="bg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Intermediate</a:t>
            </a:r>
            <a:endParaRPr sz="1000" dirty="0">
              <a:solidFill>
                <a:schemeClr val="bg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" name="Google Shape;766;p96">
            <a:extLst>
              <a:ext uri="{FF2B5EF4-FFF2-40B4-BE49-F238E27FC236}">
                <a16:creationId xmlns:a16="http://schemas.microsoft.com/office/drawing/2014/main" id="{870DD1D0-F473-0182-77FB-C03A1B009BE3}"/>
              </a:ext>
            </a:extLst>
          </p:cNvPr>
          <p:cNvSpPr/>
          <p:nvPr/>
        </p:nvSpPr>
        <p:spPr>
          <a:xfrm>
            <a:off x="3287804" y="611752"/>
            <a:ext cx="2831261" cy="4351009"/>
          </a:xfrm>
          <a:prstGeom prst="roundRect">
            <a:avLst>
              <a:gd name="adj" fmla="val 8025"/>
            </a:avLst>
          </a:prstGeom>
          <a:noFill/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DeepLearning.AI TensorFlow Developer Professional Certificate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https://www.coursera.org/professional-certificates/tensorflow-in-practice</a:t>
            </a:r>
            <a:endParaRPr lang="en-US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TensorFlow: Data and Deployment Specialization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https://www.coursera.org/specializations/tensorflow-data-and-deployment</a:t>
            </a:r>
            <a:endParaRPr lang="en-US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Generative Adversarial Networks (GANs) Specialization</a:t>
            </a:r>
            <a:br>
              <a:rPr lang="en-US" sz="9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https://www.coursera.org/specializations/generative-adversarial-networks-gans</a:t>
            </a:r>
            <a:endParaRPr lang="en-US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Natural Language Processing Specialization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b="1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https://www.coursera.org/specializations/natural-language-processing</a:t>
            </a:r>
            <a:endParaRPr lang="en-US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MediaPipe Solutions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https://developers.google.com/mediapipe</a:t>
            </a:r>
            <a:endParaRPr lang="en-US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Kaggle Models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https://www.kaggle.com/models</a:t>
            </a:r>
            <a:endParaRPr lang="en-US" sz="900" b="1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" sz="900" b="1" dirty="0">
              <a:solidFill>
                <a:srgbClr val="65B867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" name="Google Shape;765;p96">
            <a:extLst>
              <a:ext uri="{FF2B5EF4-FFF2-40B4-BE49-F238E27FC236}">
                <a16:creationId xmlns:a16="http://schemas.microsoft.com/office/drawing/2014/main" id="{A1CACFA2-C23A-16EF-24C4-C7CD4FDF4E3F}"/>
              </a:ext>
            </a:extLst>
          </p:cNvPr>
          <p:cNvSpPr/>
          <p:nvPr/>
        </p:nvSpPr>
        <p:spPr>
          <a:xfrm>
            <a:off x="6904204" y="178500"/>
            <a:ext cx="1245060" cy="300600"/>
          </a:xfrm>
          <a:prstGeom prst="roundRect">
            <a:avLst>
              <a:gd name="adj" fmla="val 50000"/>
            </a:avLst>
          </a:prstGeom>
          <a:solidFill>
            <a:srgbClr val="EA4335"/>
          </a:solidFill>
          <a:ln w="19050" cap="flat" cmpd="sng">
            <a:solidFill>
              <a:srgbClr val="EA433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algn="ctr"/>
            <a:r>
              <a:rPr lang="en" sz="1000" dirty="0">
                <a:solidFill>
                  <a:schemeClr val="bg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Advanced</a:t>
            </a:r>
            <a:endParaRPr sz="1000" dirty="0">
              <a:solidFill>
                <a:schemeClr val="bg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" name="Google Shape;766;p96">
            <a:extLst>
              <a:ext uri="{FF2B5EF4-FFF2-40B4-BE49-F238E27FC236}">
                <a16:creationId xmlns:a16="http://schemas.microsoft.com/office/drawing/2014/main" id="{7BAA75D2-8CDD-7ADD-C192-D8A92EA617EF}"/>
              </a:ext>
            </a:extLst>
          </p:cNvPr>
          <p:cNvSpPr/>
          <p:nvPr/>
        </p:nvSpPr>
        <p:spPr>
          <a:xfrm>
            <a:off x="6242538" y="611752"/>
            <a:ext cx="2575248" cy="4351009"/>
          </a:xfrm>
          <a:prstGeom prst="roundRect">
            <a:avLst>
              <a:gd name="adj" fmla="val 8025"/>
            </a:avLst>
          </a:prstGeom>
          <a:noFill/>
          <a:ln w="19050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lvl="4">
              <a:lnSpc>
                <a:spcPct val="115000"/>
              </a:lnSpc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lvl="4">
              <a:lnSpc>
                <a:spcPct val="115000"/>
              </a:lnSpc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lvl="4">
              <a:lnSpc>
                <a:spcPct val="115000"/>
              </a:lnSpc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>
              <a:lnSpc>
                <a:spcPct val="115000"/>
              </a:lnSpc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>
              <a:lnSpc>
                <a:spcPct val="115000"/>
              </a:lnSpc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Machine Learning Engineering for Production (</a:t>
            </a:r>
            <a:r>
              <a:rPr lang="en-US" sz="900" b="1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MLOps</a:t>
            </a: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)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https://www.coursera.org/specializations/machine-learning-engineering-for-production-mlops</a:t>
            </a:r>
            <a:endParaRPr lang="en-US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tx1"/>
                </a:solidFill>
                <a:latin typeface="Google Sans"/>
                <a:ea typeface="Google Sans"/>
                <a:cs typeface="Google Sans"/>
                <a:sym typeface="Google Sans"/>
              </a:rPr>
              <a:t>Vertex AI – Google Cloud</a:t>
            </a:r>
            <a:br>
              <a:rPr lang="en-US" sz="9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https://cloud.google.com/vertex-ai</a:t>
            </a:r>
            <a:endParaRPr lang="en-US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Advanced Machine Learning on Google Cloud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b="1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https://www.coursera.org/specializations/advanced-machine-learning-tensorflow-gcp</a:t>
            </a:r>
            <a:endParaRPr lang="en-US" sz="900" b="1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Production Machine Learning Systems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b="1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https://www.coursera.org/learn/gcp-production-ml-systems</a:t>
            </a:r>
            <a:endParaRPr lang="en-US" sz="900" b="1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TensorFlow: Advanced Techniques Specialization</a:t>
            </a:r>
            <a:b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US" sz="900" b="1" dirty="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https://www.coursera.org/specializations/tensorflow-advanced-techniques</a:t>
            </a:r>
            <a:endParaRPr lang="en-US" sz="900" dirty="0">
              <a:solidFill>
                <a:srgbClr val="4285F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714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>
              <a:lnSpc>
                <a:spcPct val="115000"/>
              </a:lnSpc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>
              <a:lnSpc>
                <a:spcPct val="115000"/>
              </a:lnSpc>
            </a:pPr>
            <a:r>
              <a:rPr lang="en-US" sz="900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	</a:t>
            </a: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900"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42875" indent="-142875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" sz="900" b="1" dirty="0">
              <a:solidFill>
                <a:srgbClr val="65B867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  <p:extLst>
      <p:ext uri="{BB962C8B-B14F-4D97-AF65-F5344CB8AC3E}">
        <p14:creationId xmlns:p14="http://schemas.microsoft.com/office/powerpoint/2010/main" val="1221247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 b="1"/>
          </a:p>
        </p:txBody>
      </p:sp>
      <p:sp>
        <p:nvSpPr>
          <p:cNvPr id="107" name="Google Shape;107;p2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37617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dirty="0">
                <a:solidFill>
                  <a:schemeClr val="tx1"/>
                </a:solidFill>
              </a:rPr>
              <a:t>What is Generative AI?</a:t>
            </a:r>
            <a:endParaRPr dirty="0">
              <a:solidFill>
                <a:schemeClr val="tx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dirty="0">
                <a:solidFill>
                  <a:schemeClr val="tx1"/>
                </a:solidFill>
              </a:rPr>
              <a:t>Large Language Models</a:t>
            </a:r>
            <a:endParaRPr dirty="0">
              <a:solidFill>
                <a:schemeClr val="tx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dirty="0">
                <a:solidFill>
                  <a:schemeClr val="tx1"/>
                </a:solidFill>
              </a:rPr>
              <a:t>Gemini</a:t>
            </a:r>
            <a:endParaRPr dirty="0">
              <a:solidFill>
                <a:schemeClr val="tx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dirty="0">
                <a:solidFill>
                  <a:schemeClr val="tx1"/>
                </a:solidFill>
              </a:rPr>
              <a:t>Google AI Studio</a:t>
            </a:r>
            <a:endParaRPr dirty="0">
              <a:solidFill>
                <a:schemeClr val="tx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dirty="0">
                <a:solidFill>
                  <a:schemeClr val="tx1"/>
                </a:solidFill>
              </a:rPr>
              <a:t>Some interesting examples</a:t>
            </a:r>
            <a:endParaRPr dirty="0">
              <a:solidFill>
                <a:schemeClr val="tx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dirty="0">
                <a:solidFill>
                  <a:schemeClr val="tx1"/>
                </a:solidFill>
              </a:rPr>
              <a:t>Resources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40"/>
          <p:cNvPicPr preferRelativeResize="0"/>
          <p:nvPr/>
        </p:nvPicPr>
        <p:blipFill rotWithShape="1">
          <a:blip r:embed="rId3">
            <a:alphaModFix/>
          </a:blip>
          <a:srcRect l="7118" r="7118"/>
          <a:stretch/>
        </p:blipFill>
        <p:spPr>
          <a:xfrm>
            <a:off x="5157780" y="0"/>
            <a:ext cx="398622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1CB76D-6586-0B9E-61B8-E07BC8D3E6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2175" y="666714"/>
            <a:ext cx="2064407" cy="19050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730ACD-7989-A617-F303-1CC03C16F535}"/>
              </a:ext>
            </a:extLst>
          </p:cNvPr>
          <p:cNvSpPr txBox="1"/>
          <p:nvPr/>
        </p:nvSpPr>
        <p:spPr>
          <a:xfrm>
            <a:off x="1682175" y="110515"/>
            <a:ext cx="2628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Thank You.</a:t>
            </a:r>
            <a:endParaRPr lang="en-IN" sz="28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pic>
        <p:nvPicPr>
          <p:cNvPr id="4" name="Picture 2" descr="Medium - Free social media icons">
            <a:extLst>
              <a:ext uri="{FF2B5EF4-FFF2-40B4-BE49-F238E27FC236}">
                <a16:creationId xmlns:a16="http://schemas.microsoft.com/office/drawing/2014/main" id="{FEAB21B7-7E8D-79F1-560C-35B39DD29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40" y="3232367"/>
            <a:ext cx="426853" cy="42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itHub Logos and Usage · GitHub">
            <a:extLst>
              <a:ext uri="{FF2B5EF4-FFF2-40B4-BE49-F238E27FC236}">
                <a16:creationId xmlns:a16="http://schemas.microsoft.com/office/drawing/2014/main" id="{3475EEF1-72A2-E879-C74F-0278CC650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967" y="2643721"/>
            <a:ext cx="559981" cy="559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76640C-6CB5-CC4C-068E-193E3CDB00E3}"/>
              </a:ext>
            </a:extLst>
          </p:cNvPr>
          <p:cNvSpPr txBox="1"/>
          <p:nvPr/>
        </p:nvSpPr>
        <p:spPr>
          <a:xfrm>
            <a:off x="1040948" y="2784696"/>
            <a:ext cx="2628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github.com/NSTiwari</a:t>
            </a:r>
            <a:endParaRPr lang="en-IN" sz="16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BA3203-B750-5040-4509-4A86A75D155C}"/>
              </a:ext>
            </a:extLst>
          </p:cNvPr>
          <p:cNvSpPr txBox="1"/>
          <p:nvPr/>
        </p:nvSpPr>
        <p:spPr>
          <a:xfrm>
            <a:off x="1028654" y="3329249"/>
            <a:ext cx="29575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medium.com/@tiwarinitin1999</a:t>
            </a:r>
            <a:endParaRPr lang="en-IN" sz="16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C23B12-04B0-DA23-64B9-21C7D4480A5A}"/>
              </a:ext>
            </a:extLst>
          </p:cNvPr>
          <p:cNvSpPr txBox="1"/>
          <p:nvPr/>
        </p:nvSpPr>
        <p:spPr>
          <a:xfrm>
            <a:off x="1040948" y="3861778"/>
            <a:ext cx="29575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twitter.com/@NSTiwari21</a:t>
            </a:r>
            <a:endParaRPr lang="en-IN" sz="16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092759-6985-448A-CB70-770154A240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840" y="3761815"/>
            <a:ext cx="433472" cy="4300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 is Generative AI?</a:t>
            </a:r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Prayagraj</a:t>
            </a:r>
            <a:endParaRPr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>
            <a:spLocks noGrp="1"/>
          </p:cNvSpPr>
          <p:nvPr>
            <p:ph type="title"/>
          </p:nvPr>
        </p:nvSpPr>
        <p:spPr>
          <a:xfrm>
            <a:off x="416900" y="107400"/>
            <a:ext cx="3892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Generative AI?</a:t>
            </a:r>
            <a:endParaRPr b="1"/>
          </a:p>
        </p:txBody>
      </p:sp>
      <p:sp>
        <p:nvSpPr>
          <p:cNvPr id="119" name="Google Shape;119;p24"/>
          <p:cNvSpPr txBox="1">
            <a:spLocks noGrp="1"/>
          </p:cNvSpPr>
          <p:nvPr>
            <p:ph type="body" idx="1"/>
          </p:nvPr>
        </p:nvSpPr>
        <p:spPr>
          <a:xfrm>
            <a:off x="416900" y="982050"/>
            <a:ext cx="8447700" cy="13378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Generative AI is a type of artificial intelligence (AI) that can create new content, such as text, images, audio, and videos.</a:t>
            </a:r>
          </a:p>
          <a:p>
            <a:endParaRPr sz="14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  <a:p>
            <a:r>
              <a:rPr lang="en-US" sz="1400" dirty="0">
                <a:solidFill>
                  <a:schemeClr val="tx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It does this by learning from existing data and then using this knowledge to generate new outputs that are similar to the data it has seen.</a:t>
            </a:r>
          </a:p>
        </p:txBody>
      </p:sp>
      <p:sp>
        <p:nvSpPr>
          <p:cNvPr id="14" name="Flowchart: Magnetic Disk 13">
            <a:extLst>
              <a:ext uri="{FF2B5EF4-FFF2-40B4-BE49-F238E27FC236}">
                <a16:creationId xmlns:a16="http://schemas.microsoft.com/office/drawing/2014/main" id="{53EF3508-9F5B-6126-1FFE-CB6EEDE9BC5D}"/>
              </a:ext>
            </a:extLst>
          </p:cNvPr>
          <p:cNvSpPr/>
          <p:nvPr/>
        </p:nvSpPr>
        <p:spPr>
          <a:xfrm>
            <a:off x="1577425" y="2766068"/>
            <a:ext cx="802301" cy="1075266"/>
          </a:xfrm>
          <a:prstGeom prst="flowChartMagneticDisk">
            <a:avLst/>
          </a:prstGeom>
          <a:solidFill>
            <a:srgbClr val="E8EAED"/>
          </a:solidFill>
          <a:ln w="12700">
            <a:solidFill>
              <a:schemeClr val="tx1"/>
            </a:solidFill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3200" dirty="0">
              <a:solidFill>
                <a:schemeClr val="tx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8920DA7-5242-3AF1-86C0-C5002FB9FE5B}"/>
              </a:ext>
            </a:extLst>
          </p:cNvPr>
          <p:cNvCxnSpPr>
            <a:cxnSpLocks/>
          </p:cNvCxnSpPr>
          <p:nvPr/>
        </p:nvCxnSpPr>
        <p:spPr>
          <a:xfrm>
            <a:off x="2379726" y="3313113"/>
            <a:ext cx="347133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C71855E-C1B5-FF72-19F3-9070C3575412}"/>
              </a:ext>
            </a:extLst>
          </p:cNvPr>
          <p:cNvSpPr/>
          <p:nvPr/>
        </p:nvSpPr>
        <p:spPr>
          <a:xfrm>
            <a:off x="2726859" y="3148392"/>
            <a:ext cx="728134" cy="329441"/>
          </a:xfrm>
          <a:prstGeom prst="roundRect">
            <a:avLst/>
          </a:prstGeom>
          <a:solidFill>
            <a:srgbClr val="34A853"/>
          </a:solidFill>
          <a:ln>
            <a:solidFill>
              <a:srgbClr val="34A853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Input</a:t>
            </a:r>
            <a:endParaRPr lang="en-IN" sz="2800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E30C5CD-3917-2EBD-9B9E-4BC6614B1755}"/>
              </a:ext>
            </a:extLst>
          </p:cNvPr>
          <p:cNvSpPr/>
          <p:nvPr/>
        </p:nvSpPr>
        <p:spPr>
          <a:xfrm>
            <a:off x="3802126" y="2571750"/>
            <a:ext cx="1539747" cy="1506647"/>
          </a:xfrm>
          <a:prstGeom prst="roundRect">
            <a:avLst/>
          </a:prstGeom>
          <a:solidFill>
            <a:srgbClr val="A3C8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13B7830-FD2D-8A57-0C89-1BAFE159518F}"/>
              </a:ext>
            </a:extLst>
          </p:cNvPr>
          <p:cNvCxnSpPr>
            <a:cxnSpLocks/>
          </p:cNvCxnSpPr>
          <p:nvPr/>
        </p:nvCxnSpPr>
        <p:spPr>
          <a:xfrm>
            <a:off x="3454993" y="3313112"/>
            <a:ext cx="347133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E110867-5282-92CD-2152-5AF8076952E9}"/>
              </a:ext>
            </a:extLst>
          </p:cNvPr>
          <p:cNvSpPr/>
          <p:nvPr/>
        </p:nvSpPr>
        <p:spPr>
          <a:xfrm>
            <a:off x="4034364" y="2805613"/>
            <a:ext cx="1075269" cy="312342"/>
          </a:xfrm>
          <a:prstGeom prst="rect">
            <a:avLst/>
          </a:prstGeom>
          <a:solidFill>
            <a:srgbClr val="4285F4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GenAI Model</a:t>
            </a:r>
            <a:endParaRPr lang="en-IN" sz="11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A9BD38-2873-3011-738E-F125A131E6B2}"/>
              </a:ext>
            </a:extLst>
          </p:cNvPr>
          <p:cNvSpPr txBox="1"/>
          <p:nvPr/>
        </p:nvSpPr>
        <p:spPr>
          <a:xfrm>
            <a:off x="3929126" y="3236905"/>
            <a:ext cx="12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Learns patterns in unstructured content</a:t>
            </a:r>
            <a:endParaRPr lang="en-IN" sz="12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3624577-10A2-76A7-F271-9BCF3F5F0FCA}"/>
              </a:ext>
            </a:extLst>
          </p:cNvPr>
          <p:cNvSpPr/>
          <p:nvPr/>
        </p:nvSpPr>
        <p:spPr>
          <a:xfrm>
            <a:off x="5689006" y="3160352"/>
            <a:ext cx="728134" cy="329441"/>
          </a:xfrm>
          <a:prstGeom prst="roundRect">
            <a:avLst/>
          </a:prstGeom>
          <a:solidFill>
            <a:srgbClr val="34A853"/>
          </a:solidFill>
          <a:ln>
            <a:solidFill>
              <a:srgbClr val="34A853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Output</a:t>
            </a:r>
            <a:endParaRPr lang="en-IN" sz="2400" dirty="0">
              <a:solidFill>
                <a:schemeClr val="bg1"/>
              </a:solidFill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7628263-E278-30A5-6FA7-3D6901218450}"/>
              </a:ext>
            </a:extLst>
          </p:cNvPr>
          <p:cNvCxnSpPr>
            <a:cxnSpLocks/>
          </p:cNvCxnSpPr>
          <p:nvPr/>
        </p:nvCxnSpPr>
        <p:spPr>
          <a:xfrm>
            <a:off x="5341873" y="3330252"/>
            <a:ext cx="347133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5CD5168-0717-8393-2866-769BDF9C1673}"/>
              </a:ext>
            </a:extLst>
          </p:cNvPr>
          <p:cNvCxnSpPr>
            <a:cxnSpLocks/>
          </p:cNvCxnSpPr>
          <p:nvPr/>
        </p:nvCxnSpPr>
        <p:spPr>
          <a:xfrm>
            <a:off x="6417140" y="3325072"/>
            <a:ext cx="347133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AB64C28-B55F-789F-6DD4-A03E5C56B30B}"/>
              </a:ext>
            </a:extLst>
          </p:cNvPr>
          <p:cNvSpPr/>
          <p:nvPr/>
        </p:nvSpPr>
        <p:spPr>
          <a:xfrm>
            <a:off x="6764273" y="3143985"/>
            <a:ext cx="1186520" cy="396585"/>
          </a:xfrm>
          <a:prstGeom prst="roundRect">
            <a:avLst/>
          </a:prstGeom>
          <a:solidFill>
            <a:srgbClr val="EA4335"/>
          </a:solidFill>
          <a:ln w="12700">
            <a:solidFill>
              <a:srgbClr val="EA4335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New content</a:t>
            </a:r>
            <a:endParaRPr lang="en-IN" sz="12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0FCD32-1CDB-69F7-38A3-4658668ECAE4}"/>
              </a:ext>
            </a:extLst>
          </p:cNvPr>
          <p:cNvSpPr txBox="1"/>
          <p:nvPr/>
        </p:nvSpPr>
        <p:spPr>
          <a:xfrm>
            <a:off x="751046" y="3888739"/>
            <a:ext cx="2393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Unstructured content</a:t>
            </a:r>
            <a:b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</a:br>
            <a:r>
              <a:rPr lang="en-US" sz="12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(image, audio, text, video, etc.)</a:t>
            </a:r>
            <a:endParaRPr lang="en-IN" sz="1200" dirty="0">
              <a:latin typeface="Google Sans" panose="020B0604020202020204" charset="0"/>
              <a:ea typeface="Google Sans" panose="020B0604020202020204" charset="0"/>
              <a:cs typeface="Google Sans" panose="020B06040202020202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9211D94B-BFC3-F38E-5664-27461BC17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61" y="304482"/>
            <a:ext cx="7708077" cy="408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81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F0DE3D-EAC9-8E1A-AB27-FE59AFC3C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247" y="379623"/>
            <a:ext cx="7727505" cy="400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500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70;p45">
            <a:extLst>
              <a:ext uri="{FF2B5EF4-FFF2-40B4-BE49-F238E27FC236}">
                <a16:creationId xmlns:a16="http://schemas.microsoft.com/office/drawing/2014/main" id="{28749EC8-F9C1-D2ED-AD0C-B2A5529F99F2}"/>
              </a:ext>
            </a:extLst>
          </p:cNvPr>
          <p:cNvSpPr/>
          <p:nvPr/>
        </p:nvSpPr>
        <p:spPr>
          <a:xfrm>
            <a:off x="402100" y="194173"/>
            <a:ext cx="1233270" cy="355200"/>
          </a:xfrm>
          <a:prstGeom prst="roundRect">
            <a:avLst>
              <a:gd name="adj" fmla="val 50000"/>
            </a:avLst>
          </a:prstGeom>
          <a:solidFill>
            <a:srgbClr val="CD2121"/>
          </a:solidFill>
          <a:ln w="19050" cap="flat" cmpd="sng">
            <a:solidFill>
              <a:srgbClr val="CD212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50" tIns="91425" rIns="137150" bIns="91425" anchor="ctr" anchorCtr="0">
            <a:noAutofit/>
          </a:bodyPr>
          <a:lstStyle/>
          <a:p>
            <a:pPr algn="ctr"/>
            <a:r>
              <a:rPr lang="en" sz="1150" dirty="0">
                <a:solidFill>
                  <a:schemeClr val="bg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Activity</a:t>
            </a:r>
            <a:endParaRPr sz="1150" dirty="0">
              <a:solidFill>
                <a:schemeClr val="bg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5" name="Google Shape;158;p33">
            <a:extLst>
              <a:ext uri="{FF2B5EF4-FFF2-40B4-BE49-F238E27FC236}">
                <a16:creationId xmlns:a16="http://schemas.microsoft.com/office/drawing/2014/main" id="{631DCDB7-5A2A-FC94-243E-2A360117203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178" t="14386" r="1445" b="14393"/>
          <a:stretch/>
        </p:blipFill>
        <p:spPr>
          <a:xfrm>
            <a:off x="7343090" y="4724202"/>
            <a:ext cx="1530527" cy="24493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77A32E-1B5D-0908-199E-6FE235974F53}"/>
              </a:ext>
            </a:extLst>
          </p:cNvPr>
          <p:cNvSpPr txBox="1"/>
          <p:nvPr/>
        </p:nvSpPr>
        <p:spPr>
          <a:xfrm>
            <a:off x="370559" y="887620"/>
            <a:ext cx="5532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Google Sans Text" panose="020B0604020202020204" charset="0"/>
              </a:rPr>
              <a:t>Step 1: </a:t>
            </a:r>
            <a:r>
              <a:rPr lang="en-US" dirty="0">
                <a:solidFill>
                  <a:schemeClr val="tx1"/>
                </a:solidFill>
                <a:latin typeface="Google Sans Text" panose="020B0604020202020204" charset="0"/>
              </a:rPr>
              <a:t>Scan the following QR code.</a:t>
            </a:r>
            <a:endParaRPr lang="en-US" b="1" dirty="0">
              <a:solidFill>
                <a:schemeClr val="tx1"/>
              </a:solidFill>
              <a:latin typeface="Google Sans Text" panose="020B060402020202020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D3C97-0ED8-F8CC-5D6F-AE63134CCD29}"/>
              </a:ext>
            </a:extLst>
          </p:cNvPr>
          <p:cNvSpPr txBox="1"/>
          <p:nvPr/>
        </p:nvSpPr>
        <p:spPr>
          <a:xfrm>
            <a:off x="402099" y="2408472"/>
            <a:ext cx="5532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Google Sans Text" panose="020B0604020202020204" charset="0"/>
              </a:rPr>
              <a:t>Step 2: </a:t>
            </a:r>
            <a:r>
              <a:rPr lang="en-US" dirty="0">
                <a:solidFill>
                  <a:schemeClr val="tx1"/>
                </a:solidFill>
                <a:latin typeface="Google Sans Text" panose="020B0604020202020204" charset="0"/>
              </a:rPr>
              <a:t>Give a text prompt and try it yourself.</a:t>
            </a:r>
            <a:endParaRPr lang="en-US" b="1" dirty="0">
              <a:solidFill>
                <a:schemeClr val="tx1"/>
              </a:solidFill>
              <a:latin typeface="Google Sans Text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FDB15-F229-3CBE-34A7-6AB0596B3BEC}"/>
              </a:ext>
            </a:extLst>
          </p:cNvPr>
          <p:cNvSpPr txBox="1"/>
          <p:nvPr/>
        </p:nvSpPr>
        <p:spPr>
          <a:xfrm>
            <a:off x="433280" y="3408609"/>
            <a:ext cx="5532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Google Sans Text" panose="020B0604020202020204" charset="0"/>
              </a:rPr>
              <a:t>Step 3: </a:t>
            </a:r>
            <a:r>
              <a:rPr lang="en-US" dirty="0">
                <a:solidFill>
                  <a:schemeClr val="tx1"/>
                </a:solidFill>
                <a:latin typeface="Google Sans Text" panose="020B0604020202020204" charset="0"/>
              </a:rPr>
              <a:t>Take a screenshot of the results.</a:t>
            </a:r>
            <a:endParaRPr lang="en-US" b="1" dirty="0">
              <a:solidFill>
                <a:schemeClr val="tx1"/>
              </a:solidFill>
              <a:latin typeface="Google Sans Text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45D945-C15A-B551-B25B-1593789EDDD6}"/>
              </a:ext>
            </a:extLst>
          </p:cNvPr>
          <p:cNvSpPr txBox="1"/>
          <p:nvPr/>
        </p:nvSpPr>
        <p:spPr>
          <a:xfrm>
            <a:off x="433280" y="3971708"/>
            <a:ext cx="858372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tx1"/>
                </a:solidFill>
                <a:latin typeface="Google Sans Text" panose="020B0604020202020204" charset="0"/>
              </a:rPr>
              <a:t>Step 4: </a:t>
            </a:r>
            <a:r>
              <a:rPr lang="en-US" sz="1300" dirty="0">
                <a:solidFill>
                  <a:schemeClr val="tx1"/>
                </a:solidFill>
                <a:latin typeface="Google Sans Text" panose="020B0604020202020204" charset="0"/>
              </a:rPr>
              <a:t>Share it on Twitter (X) with the hashtags </a:t>
            </a:r>
            <a:r>
              <a:rPr lang="en-US" sz="1300" dirty="0">
                <a:solidFill>
                  <a:srgbClr val="C00000"/>
                </a:solidFill>
                <a:latin typeface="Google Sans Text" panose="020B0604020202020204" charset="0"/>
              </a:rPr>
              <a:t>#DevFestPrayagraj2023 #GenerativeAI </a:t>
            </a:r>
            <a:r>
              <a:rPr lang="en-US" sz="1300" dirty="0">
                <a:solidFill>
                  <a:schemeClr val="tx1"/>
                </a:solidFill>
                <a:latin typeface="Google Sans Text" panose="020B0604020202020204" charset="0"/>
              </a:rPr>
              <a:t>and mention </a:t>
            </a:r>
            <a:r>
              <a:rPr lang="en-US" sz="1300" dirty="0">
                <a:solidFill>
                  <a:srgbClr val="CD2121"/>
                </a:solidFill>
                <a:latin typeface="Google Sans Text" panose="020B0604020202020204" charset="0"/>
              </a:rPr>
              <a:t>@NSTiwari21 @googledevs @GoogleDevsIN</a:t>
            </a:r>
            <a:endParaRPr lang="en-US" sz="1300" b="1" dirty="0">
              <a:solidFill>
                <a:srgbClr val="CD2121"/>
              </a:solidFill>
              <a:latin typeface="Google Sans Text" panose="020B060402020202020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69E7ABE-EBE3-1542-DADA-BC519A633948}"/>
              </a:ext>
            </a:extLst>
          </p:cNvPr>
          <p:cNvSpPr/>
          <p:nvPr/>
        </p:nvSpPr>
        <p:spPr>
          <a:xfrm>
            <a:off x="433280" y="2727735"/>
            <a:ext cx="5345728" cy="429025"/>
          </a:xfrm>
          <a:prstGeom prst="roundRect">
            <a:avLst/>
          </a:prstGeom>
          <a:solidFill>
            <a:srgbClr val="DEE0E2"/>
          </a:solidFill>
          <a:ln>
            <a:solidFill>
              <a:srgbClr val="DEE0E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Google Sans" panose="020B0604020202020204"/>
                <a:ea typeface="Google Sans" panose="020B0604020202020204"/>
                <a:cs typeface="Google Sans" panose="020B0604020202020204"/>
              </a:rPr>
              <a:t>E.g. A cool lion with sunglasses driving a roofless car in space.</a:t>
            </a:r>
            <a:endParaRPr lang="en-IN" dirty="0">
              <a:solidFill>
                <a:schemeClr val="bg2">
                  <a:lumMod val="25000"/>
                </a:schemeClr>
              </a:solidFill>
              <a:latin typeface="Google Sans" panose="020B0604020202020204"/>
              <a:ea typeface="Google Sans" panose="020B0604020202020204"/>
              <a:cs typeface="Google Sans" panose="020B060402020202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F9D5F9-A432-56A4-B69D-70C61EA45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80" y="1241733"/>
            <a:ext cx="980653" cy="98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02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 txBox="1">
            <a:spLocks noGrp="1"/>
          </p:cNvSpPr>
          <p:nvPr>
            <p:ph type="title"/>
          </p:nvPr>
        </p:nvSpPr>
        <p:spPr>
          <a:xfrm>
            <a:off x="3944325" y="1875750"/>
            <a:ext cx="4568100" cy="2544900"/>
          </a:xfrm>
          <a:prstGeom prst="rect">
            <a:avLst/>
          </a:prstGeom>
        </p:spPr>
        <p:txBody>
          <a:bodyPr spcFirstLastPara="1" wrap="square" lIns="0" tIns="0" rIns="0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Large Language Models</a:t>
            </a:r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1"/>
          </p:nvPr>
        </p:nvSpPr>
        <p:spPr>
          <a:xfrm>
            <a:off x="4560135" y="1067343"/>
            <a:ext cx="3841500" cy="31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2"/>
                </a:solidFill>
              </a:rPr>
              <a:t>Prayagraj</a:t>
            </a:r>
            <a:endParaRPr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vFest 2023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1341</Words>
  <Application>Microsoft Office PowerPoint</Application>
  <PresentationFormat>On-screen Show (16:9)</PresentationFormat>
  <Paragraphs>236</Paragraphs>
  <Slides>30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Roboto</vt:lpstr>
      <vt:lpstr>Roboto Mono Light</vt:lpstr>
      <vt:lpstr>Google Sans Text</vt:lpstr>
      <vt:lpstr>Google Sans</vt:lpstr>
      <vt:lpstr>Google Sans Medium</vt:lpstr>
      <vt:lpstr>Arial</vt:lpstr>
      <vt:lpstr>DevFest 2023</vt:lpstr>
      <vt:lpstr>Venturing into the world of Generative AI</vt:lpstr>
      <vt:lpstr>$whoami</vt:lpstr>
      <vt:lpstr>Contents</vt:lpstr>
      <vt:lpstr>What is Generative AI?</vt:lpstr>
      <vt:lpstr>What is Generative AI?</vt:lpstr>
      <vt:lpstr>PowerPoint Presentation</vt:lpstr>
      <vt:lpstr>PowerPoint Presentation</vt:lpstr>
      <vt:lpstr>PowerPoint Presentation</vt:lpstr>
      <vt:lpstr>Large Language Models</vt:lpstr>
      <vt:lpstr>Large Language Models</vt:lpstr>
      <vt:lpstr>How do these work?</vt:lpstr>
      <vt:lpstr>Kinds of LLM</vt:lpstr>
      <vt:lpstr>Common terminologies in GenAI</vt:lpstr>
      <vt:lpstr>Gemini</vt:lpstr>
      <vt:lpstr>Gemini </vt:lpstr>
      <vt:lpstr>Gemini API</vt:lpstr>
      <vt:lpstr>Google AI Studio</vt:lpstr>
      <vt:lpstr>Google AI Studio </vt:lpstr>
      <vt:lpstr>Try out an example – Gemini Pro</vt:lpstr>
      <vt:lpstr>Try out an example – Gemini Pro Vision</vt:lpstr>
      <vt:lpstr>Possibilities with ML</vt:lpstr>
      <vt:lpstr>Some interesting examples</vt:lpstr>
      <vt:lpstr>PowerPoint Presentation</vt:lpstr>
      <vt:lpstr>PowerPoint Presentation</vt:lpstr>
      <vt:lpstr>PowerPoint Presentation</vt:lpstr>
      <vt:lpstr>PowerPoint Presentation</vt:lpstr>
      <vt:lpstr>How do I get started?</vt:lpstr>
      <vt:lpstr>Resources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Nitin Tiwari</cp:lastModifiedBy>
  <cp:revision>221</cp:revision>
  <dcterms:modified xsi:type="dcterms:W3CDTF">2023-12-27T18:22:37Z</dcterms:modified>
</cp:coreProperties>
</file>